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8"/>
  </p:notesMasterIdLst>
  <p:handoutMasterIdLst>
    <p:handoutMasterId r:id="rId39"/>
  </p:handoutMasterIdLst>
  <p:sldIdLst>
    <p:sldId id="530" r:id="rId2"/>
    <p:sldId id="610" r:id="rId3"/>
    <p:sldId id="656" r:id="rId4"/>
    <p:sldId id="637" r:id="rId5"/>
    <p:sldId id="638" r:id="rId6"/>
    <p:sldId id="639" r:id="rId7"/>
    <p:sldId id="655" r:id="rId8"/>
    <p:sldId id="594" r:id="rId9"/>
    <p:sldId id="624" r:id="rId10"/>
    <p:sldId id="648" r:id="rId11"/>
    <p:sldId id="640" r:id="rId12"/>
    <p:sldId id="646" r:id="rId13"/>
    <p:sldId id="645" r:id="rId14"/>
    <p:sldId id="666" r:id="rId15"/>
    <p:sldId id="668" r:id="rId16"/>
    <p:sldId id="669" r:id="rId17"/>
    <p:sldId id="657" r:id="rId18"/>
    <p:sldId id="653" r:id="rId19"/>
    <p:sldId id="650" r:id="rId20"/>
    <p:sldId id="670" r:id="rId21"/>
    <p:sldId id="658" r:id="rId22"/>
    <p:sldId id="654" r:id="rId23"/>
    <p:sldId id="647" r:id="rId24"/>
    <p:sldId id="671" r:id="rId25"/>
    <p:sldId id="672" r:id="rId26"/>
    <p:sldId id="676" r:id="rId27"/>
    <p:sldId id="659" r:id="rId28"/>
    <p:sldId id="641" r:id="rId29"/>
    <p:sldId id="642" r:id="rId30"/>
    <p:sldId id="662" r:id="rId31"/>
    <p:sldId id="660" r:id="rId32"/>
    <p:sldId id="665" r:id="rId33"/>
    <p:sldId id="673" r:id="rId34"/>
    <p:sldId id="674" r:id="rId35"/>
    <p:sldId id="677" r:id="rId36"/>
    <p:sldId id="633" r:id="rId37"/>
  </p:sldIdLst>
  <p:sldSz cx="9144000" cy="5143500" type="screen16x9"/>
  <p:notesSz cx="6797675" cy="99266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3" userDrawn="1">
          <p15:clr>
            <a:srgbClr val="A4A3A4"/>
          </p15:clr>
        </p15:guide>
        <p15:guide id="2" pos="5625" userDrawn="1">
          <p15:clr>
            <a:srgbClr val="A4A3A4"/>
          </p15:clr>
        </p15:guide>
        <p15:guide id="3" orient="horz" pos="3117" userDrawn="1">
          <p15:clr>
            <a:srgbClr val="A4A3A4"/>
          </p15:clr>
        </p15:guide>
        <p15:guide id="4" pos="2517" userDrawn="1">
          <p15:clr>
            <a:srgbClr val="A4A3A4"/>
          </p15:clr>
        </p15:guide>
        <p15:guide id="5" orient="horz" pos="1620" userDrawn="1">
          <p15:clr>
            <a:srgbClr val="A4A3A4"/>
          </p15:clr>
        </p15:guide>
        <p15:guide id="6" pos="4785">
          <p15:clr>
            <a:srgbClr val="A4A3A4"/>
          </p15:clr>
        </p15:guide>
        <p15:guide id="7" pos="185"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00FF"/>
    <a:srgbClr val="FF99FF"/>
    <a:srgbClr val="F19B61"/>
    <a:srgbClr val="FFFFFF"/>
    <a:srgbClr val="CCFF66"/>
    <a:srgbClr val="E0606C"/>
    <a:srgbClr val="FAE6E8"/>
    <a:srgbClr val="663300"/>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2DE63D5-997A-4646-A377-4702673A728D}" styleName="淺色樣式 2 - 輔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中等深淺樣式 3 - 輔色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中等深淺樣式 1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E3FDE45-AF77-4B5C-9715-49D594BDF05E}" styleName="淺色樣式 1 - 輔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淺色樣式 1 - 輔色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淺色樣式 1 - 輔色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9" autoAdjust="0"/>
    <p:restoredTop sz="99849" autoAdjust="0"/>
  </p:normalViewPr>
  <p:slideViewPr>
    <p:cSldViewPr>
      <p:cViewPr varScale="1">
        <p:scale>
          <a:sx n="108" d="100"/>
          <a:sy n="108" d="100"/>
        </p:scale>
        <p:origin x="97" y="160"/>
      </p:cViewPr>
      <p:guideLst>
        <p:guide orient="horz" pos="1393"/>
        <p:guide pos="5625"/>
        <p:guide orient="horz" pos="3117"/>
        <p:guide pos="2517"/>
        <p:guide orient="horz" pos="1620"/>
        <p:guide pos="4785"/>
        <p:guide pos="18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0" d="100"/>
          <a:sy n="50" d="100"/>
        </p:scale>
        <p:origin x="-3018"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B2874FB-6C81-4474-B12B-B34FDE64B2F5}" type="datetimeFigureOut">
              <a:rPr lang="zh-TW" altLang="en-US" smtClean="0"/>
              <a:pPr/>
              <a:t>2021/6/21</a:t>
            </a:fld>
            <a:endParaRPr lang="zh-TW" altLang="en-US"/>
          </a:p>
        </p:txBody>
      </p:sp>
      <p:sp>
        <p:nvSpPr>
          <p:cNvPr id="4" name="頁尾版面配置區 3"/>
          <p:cNvSpPr>
            <a:spLocks noGrp="1"/>
          </p:cNvSpPr>
          <p:nvPr>
            <p:ph type="ftr" sz="quarter" idx="2"/>
          </p:nvPr>
        </p:nvSpPr>
        <p:spPr>
          <a:xfrm>
            <a:off x="0" y="9429754"/>
            <a:ext cx="2946400" cy="496888"/>
          </a:xfrm>
          <a:prstGeom prst="rect">
            <a:avLst/>
          </a:prstGeom>
        </p:spPr>
        <p:txBody>
          <a:bodyPr vert="horz" lIns="91440" tIns="45720" rIns="91440" bIns="45720" rtlCol="0" anchor="b"/>
          <a:lstStyle>
            <a:lvl1pPr algn="l">
              <a:defRPr sz="1200"/>
            </a:lvl1pPr>
          </a:lstStyle>
          <a:p>
            <a:endParaRPr lang="zh-TW" altLang="en-US"/>
          </a:p>
        </p:txBody>
      </p:sp>
      <p:sp>
        <p:nvSpPr>
          <p:cNvPr id="6" name="投影片編號版面配置區 5"/>
          <p:cNvSpPr>
            <a:spLocks noGrp="1"/>
          </p:cNvSpPr>
          <p:nvPr>
            <p:ph type="sldNum" sz="quarter" idx="3"/>
          </p:nvPr>
        </p:nvSpPr>
        <p:spPr>
          <a:xfrm>
            <a:off x="3849688" y="9428167"/>
            <a:ext cx="2946400" cy="496887"/>
          </a:xfrm>
          <a:prstGeom prst="rect">
            <a:avLst/>
          </a:prstGeom>
        </p:spPr>
        <p:txBody>
          <a:bodyPr vert="horz" lIns="91440" tIns="45720" rIns="91440" bIns="45720" rtlCol="0" anchor="b"/>
          <a:lstStyle>
            <a:lvl1pPr algn="r">
              <a:defRPr sz="1200"/>
            </a:lvl1pPr>
          </a:lstStyle>
          <a:p>
            <a:fld id="{B92ECC18-F53C-49F6-BC74-C4AEB250FD4D}" type="slidenum">
              <a:rPr lang="zh-TW" altLang="en-US" smtClean="0"/>
              <a:pPr/>
              <a:t>‹#›</a:t>
            </a:fld>
            <a:endParaRPr lang="zh-TW" altLang="en-US"/>
          </a:p>
        </p:txBody>
      </p:sp>
    </p:spTree>
    <p:extLst>
      <p:ext uri="{BB962C8B-B14F-4D97-AF65-F5344CB8AC3E}">
        <p14:creationId xmlns:p14="http://schemas.microsoft.com/office/powerpoint/2010/main" val="40743744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7" y="0"/>
            <a:ext cx="2945659" cy="49805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50" y="0"/>
            <a:ext cx="2945659" cy="498056"/>
          </a:xfrm>
          <a:prstGeom prst="rect">
            <a:avLst/>
          </a:prstGeom>
        </p:spPr>
        <p:txBody>
          <a:bodyPr vert="horz" lIns="91440" tIns="45720" rIns="91440" bIns="45720" rtlCol="0"/>
          <a:lstStyle>
            <a:lvl1pPr algn="r">
              <a:defRPr sz="1200"/>
            </a:lvl1pPr>
          </a:lstStyle>
          <a:p>
            <a:fld id="{97698F44-A184-4AE6-AF60-1662FD673ADE}" type="datetimeFigureOut">
              <a:rPr lang="zh-TW" altLang="en-US" smtClean="0"/>
              <a:pPr/>
              <a:t>2021/6/21</a:t>
            </a:fld>
            <a:endParaRPr lang="zh-TW" altLang="en-US"/>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77198"/>
            <a:ext cx="5438140" cy="3908614"/>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7" y="9428588"/>
            <a:ext cx="2945659" cy="498055"/>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50" y="9428588"/>
            <a:ext cx="2945659" cy="498055"/>
          </a:xfrm>
          <a:prstGeom prst="rect">
            <a:avLst/>
          </a:prstGeom>
        </p:spPr>
        <p:txBody>
          <a:bodyPr vert="horz" lIns="91440" tIns="45720" rIns="91440" bIns="45720" rtlCol="0" anchor="b"/>
          <a:lstStyle>
            <a:lvl1pPr algn="r">
              <a:defRPr sz="1200"/>
            </a:lvl1pPr>
          </a:lstStyle>
          <a:p>
            <a:fld id="{E79FBC1A-7B07-475E-BE8D-E64CB5CB8696}" type="slidenum">
              <a:rPr lang="zh-TW" altLang="en-US" smtClean="0"/>
              <a:pPr/>
              <a:t>‹#›</a:t>
            </a:fld>
            <a:endParaRPr lang="zh-TW" altLang="en-US"/>
          </a:p>
        </p:txBody>
      </p:sp>
    </p:spTree>
    <p:extLst>
      <p:ext uri="{BB962C8B-B14F-4D97-AF65-F5344CB8AC3E}">
        <p14:creationId xmlns:p14="http://schemas.microsoft.com/office/powerpoint/2010/main" val="343280701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F93F054-6BFE-48AE-8AE7-6F42836F17FA}" type="slidenum">
              <a:rPr lang="zh-TW" altLang="en-US" smtClean="0">
                <a:solidFill>
                  <a:prstClr val="black"/>
                </a:solidFill>
              </a:rPr>
              <a:pPr/>
              <a:t>1</a:t>
            </a:fld>
            <a:endParaRPr lang="zh-TW" altLang="en-US">
              <a:solidFill>
                <a:prstClr val="black"/>
              </a:solidFill>
            </a:endParaRPr>
          </a:p>
        </p:txBody>
      </p:sp>
    </p:spTree>
    <p:extLst>
      <p:ext uri="{BB962C8B-B14F-4D97-AF65-F5344CB8AC3E}">
        <p14:creationId xmlns:p14="http://schemas.microsoft.com/office/powerpoint/2010/main" val="1937325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F93F054-6BFE-48AE-8AE7-6F42836F17FA}" type="slidenum">
              <a:rPr lang="zh-TW" altLang="en-US" smtClean="0">
                <a:solidFill>
                  <a:prstClr val="black"/>
                </a:solidFill>
              </a:rPr>
              <a:pPr/>
              <a:t>3</a:t>
            </a:fld>
            <a:endParaRPr lang="zh-TW" altLang="en-US">
              <a:solidFill>
                <a:prstClr val="black"/>
              </a:solidFill>
            </a:endParaRPr>
          </a:p>
        </p:txBody>
      </p:sp>
    </p:spTree>
    <p:extLst>
      <p:ext uri="{BB962C8B-B14F-4D97-AF65-F5344CB8AC3E}">
        <p14:creationId xmlns:p14="http://schemas.microsoft.com/office/powerpoint/2010/main" val="427494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F93F054-6BFE-48AE-8AE7-6F42836F17FA}" type="slidenum">
              <a:rPr lang="zh-TW" altLang="en-US" smtClean="0">
                <a:solidFill>
                  <a:prstClr val="black"/>
                </a:solidFill>
              </a:rPr>
              <a:pPr/>
              <a:t>7</a:t>
            </a:fld>
            <a:endParaRPr lang="zh-TW" altLang="en-US">
              <a:solidFill>
                <a:prstClr val="black"/>
              </a:solidFill>
            </a:endParaRPr>
          </a:p>
        </p:txBody>
      </p:sp>
    </p:spTree>
    <p:extLst>
      <p:ext uri="{BB962C8B-B14F-4D97-AF65-F5344CB8AC3E}">
        <p14:creationId xmlns:p14="http://schemas.microsoft.com/office/powerpoint/2010/main" val="46538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0488" y="744538"/>
            <a:ext cx="6616700" cy="3722687"/>
          </a:xfrm>
        </p:spPr>
      </p:sp>
      <p:sp>
        <p:nvSpPr>
          <p:cNvPr id="3" name="備忘稿版面配置區 2"/>
          <p:cNvSpPr>
            <a:spLocks noGrp="1"/>
          </p:cNvSpPr>
          <p:nvPr>
            <p:ph type="body" idx="1"/>
          </p:nvPr>
        </p:nvSpPr>
        <p:spPr/>
        <p:txBody>
          <a:bodyPr/>
          <a:lstStyle/>
          <a:p>
            <a:endParaRPr lang="zh-TW" altLang="en-US" dirty="0"/>
          </a:p>
        </p:txBody>
      </p:sp>
      <p:sp>
        <p:nvSpPr>
          <p:cNvPr id="5" name="投影片編號版面配置區 4"/>
          <p:cNvSpPr>
            <a:spLocks noGrp="1"/>
          </p:cNvSpPr>
          <p:nvPr>
            <p:ph type="sldNum" sz="quarter" idx="10"/>
          </p:nvPr>
        </p:nvSpPr>
        <p:spPr/>
        <p:txBody>
          <a:bodyPr/>
          <a:lstStyle/>
          <a:p>
            <a:pPr>
              <a:defRPr/>
            </a:pPr>
            <a:fld id="{64FC1EFC-971C-451E-AB54-45E0AEC890C2}" type="slidenum">
              <a:rPr lang="en-GB" altLang="en-US" smtClean="0"/>
              <a:pPr>
                <a:defRPr/>
              </a:pPr>
              <a:t>8</a:t>
            </a:fld>
            <a:endParaRPr lang="en-GB" altLang="en-US"/>
          </a:p>
        </p:txBody>
      </p:sp>
    </p:spTree>
    <p:extLst>
      <p:ext uri="{BB962C8B-B14F-4D97-AF65-F5344CB8AC3E}">
        <p14:creationId xmlns:p14="http://schemas.microsoft.com/office/powerpoint/2010/main" val="2569187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0488" y="744538"/>
            <a:ext cx="6616700" cy="3722687"/>
          </a:xfrm>
        </p:spPr>
      </p:sp>
      <p:sp>
        <p:nvSpPr>
          <p:cNvPr id="3" name="備忘稿版面配置區 2"/>
          <p:cNvSpPr>
            <a:spLocks noGrp="1"/>
          </p:cNvSpPr>
          <p:nvPr>
            <p:ph type="body" idx="1"/>
          </p:nvPr>
        </p:nvSpPr>
        <p:spPr/>
        <p:txBody>
          <a:bodyPr/>
          <a:lstStyle/>
          <a:p>
            <a:endParaRPr lang="zh-TW" altLang="en-US" dirty="0"/>
          </a:p>
        </p:txBody>
      </p:sp>
      <p:sp>
        <p:nvSpPr>
          <p:cNvPr id="5" name="投影片編號版面配置區 4"/>
          <p:cNvSpPr>
            <a:spLocks noGrp="1"/>
          </p:cNvSpPr>
          <p:nvPr>
            <p:ph type="sldNum" sz="quarter" idx="10"/>
          </p:nvPr>
        </p:nvSpPr>
        <p:spPr/>
        <p:txBody>
          <a:bodyPr/>
          <a:lstStyle/>
          <a:p>
            <a:pPr>
              <a:defRPr/>
            </a:pPr>
            <a:fld id="{64FC1EFC-971C-451E-AB54-45E0AEC890C2}" type="slidenum">
              <a:rPr lang="en-GB" altLang="en-US" smtClean="0"/>
              <a:pPr>
                <a:defRPr/>
              </a:pPr>
              <a:t>9</a:t>
            </a:fld>
            <a:endParaRPr lang="en-GB" altLang="en-US"/>
          </a:p>
        </p:txBody>
      </p:sp>
    </p:spTree>
    <p:extLst>
      <p:ext uri="{BB962C8B-B14F-4D97-AF65-F5344CB8AC3E}">
        <p14:creationId xmlns:p14="http://schemas.microsoft.com/office/powerpoint/2010/main" val="2569187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F93F054-6BFE-48AE-8AE7-6F42836F17FA}" type="slidenum">
              <a:rPr lang="zh-TW" altLang="en-US" smtClean="0">
                <a:solidFill>
                  <a:prstClr val="black"/>
                </a:solidFill>
              </a:rPr>
              <a:pPr/>
              <a:t>10</a:t>
            </a:fld>
            <a:endParaRPr lang="zh-TW" altLang="en-US">
              <a:solidFill>
                <a:prstClr val="black"/>
              </a:solidFill>
            </a:endParaRPr>
          </a:p>
        </p:txBody>
      </p:sp>
    </p:spTree>
    <p:extLst>
      <p:ext uri="{BB962C8B-B14F-4D97-AF65-F5344CB8AC3E}">
        <p14:creationId xmlns:p14="http://schemas.microsoft.com/office/powerpoint/2010/main" val="395631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F93F054-6BFE-48AE-8AE7-6F42836F17FA}" type="slidenum">
              <a:rPr lang="zh-TW" altLang="en-US" smtClean="0">
                <a:solidFill>
                  <a:prstClr val="black"/>
                </a:solidFill>
              </a:rPr>
              <a:pPr/>
              <a:t>17</a:t>
            </a:fld>
            <a:endParaRPr lang="zh-TW" altLang="en-US">
              <a:solidFill>
                <a:prstClr val="black"/>
              </a:solidFill>
            </a:endParaRPr>
          </a:p>
        </p:txBody>
      </p:sp>
    </p:spTree>
    <p:extLst>
      <p:ext uri="{BB962C8B-B14F-4D97-AF65-F5344CB8AC3E}">
        <p14:creationId xmlns:p14="http://schemas.microsoft.com/office/powerpoint/2010/main" val="715329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F93F054-6BFE-48AE-8AE7-6F42836F17FA}" type="slidenum">
              <a:rPr lang="zh-TW" altLang="en-US" smtClean="0">
                <a:solidFill>
                  <a:prstClr val="black"/>
                </a:solidFill>
              </a:rPr>
              <a:pPr/>
              <a:t>21</a:t>
            </a:fld>
            <a:endParaRPr lang="zh-TW" altLang="en-US">
              <a:solidFill>
                <a:prstClr val="black"/>
              </a:solidFill>
            </a:endParaRPr>
          </a:p>
        </p:txBody>
      </p:sp>
    </p:spTree>
    <p:extLst>
      <p:ext uri="{BB962C8B-B14F-4D97-AF65-F5344CB8AC3E}">
        <p14:creationId xmlns:p14="http://schemas.microsoft.com/office/powerpoint/2010/main" val="3279685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F93F054-6BFE-48AE-8AE7-6F42836F17FA}" type="slidenum">
              <a:rPr lang="zh-TW" altLang="en-US" smtClean="0">
                <a:solidFill>
                  <a:prstClr val="black"/>
                </a:solidFill>
              </a:rPr>
              <a:pPr/>
              <a:t>27</a:t>
            </a:fld>
            <a:endParaRPr lang="zh-TW" altLang="en-US">
              <a:solidFill>
                <a:prstClr val="black"/>
              </a:solidFill>
            </a:endParaRPr>
          </a:p>
        </p:txBody>
      </p:sp>
    </p:spTree>
    <p:extLst>
      <p:ext uri="{BB962C8B-B14F-4D97-AF65-F5344CB8AC3E}">
        <p14:creationId xmlns:p14="http://schemas.microsoft.com/office/powerpoint/2010/main" val="1800675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012373"/>
            <a:ext cx="7772400" cy="1010501"/>
          </a:xfrm>
        </p:spPr>
        <p:txBody>
          <a:bodyPr anchor="b">
            <a:normAutofit/>
          </a:bodyPr>
          <a:lstStyle>
            <a:lvl1pPr algn="ctr">
              <a:defRPr sz="4500">
                <a:latin typeface="Microsoft YaHei" panose="020B0503020204020204" pitchFamily="34" charset="-122"/>
                <a:ea typeface="Microsoft YaHei" panose="020B0503020204020204" pitchFamily="34" charset="-122"/>
              </a:defRPr>
            </a:lvl1pPr>
          </a:lstStyle>
          <a:p>
            <a:endParaRPr lang="en-US" dirty="0"/>
          </a:p>
        </p:txBody>
      </p:sp>
      <p:sp>
        <p:nvSpPr>
          <p:cNvPr id="3" name="Subtitle 2"/>
          <p:cNvSpPr>
            <a:spLocks noGrp="1"/>
          </p:cNvSpPr>
          <p:nvPr>
            <p:ph type="subTitle" idx="1"/>
          </p:nvPr>
        </p:nvSpPr>
        <p:spPr>
          <a:xfrm>
            <a:off x="1200150" y="2331415"/>
            <a:ext cx="6858000" cy="1241822"/>
          </a:xfrm>
        </p:spPr>
        <p:txBody>
          <a:bodyPr/>
          <a:lstStyle>
            <a:lvl1pPr marL="0" indent="0" algn="ctr">
              <a:buNone/>
              <a:defRPr sz="1800">
                <a:latin typeface="微軟正黑體" panose="020B0604030504040204" pitchFamily="34" charset="-120"/>
                <a:ea typeface="微軟正黑體" panose="020B0604030504040204" pitchFamily="34" charset="-12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99C83C6D-D9A9-4323-8981-D07068D5440A}"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0631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sp>
        <p:nvSpPr>
          <p:cNvPr id="8" name="矩形 7"/>
          <p:cNvSpPr/>
          <p:nvPr userDrawn="1"/>
        </p:nvSpPr>
        <p:spPr>
          <a:xfrm flipV="1">
            <a:off x="0" y="952288"/>
            <a:ext cx="9144000" cy="45719"/>
          </a:xfrm>
          <a:prstGeom prst="rect">
            <a:avLst/>
          </a:prstGeom>
          <a:solidFill>
            <a:srgbClr val="03B98E"/>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zh-TW" altLang="en-US" sz="1350">
              <a:solidFill>
                <a:prstClr val="white"/>
              </a:solidFill>
            </a:endParaRPr>
          </a:p>
        </p:txBody>
      </p:sp>
      <p:sp>
        <p:nvSpPr>
          <p:cNvPr id="2" name="Title 1"/>
          <p:cNvSpPr>
            <a:spLocks noGrp="1"/>
          </p:cNvSpPr>
          <p:nvPr>
            <p:ph type="title"/>
          </p:nvPr>
        </p:nvSpPr>
        <p:spPr>
          <a:xfrm>
            <a:off x="0" y="251887"/>
            <a:ext cx="9144000" cy="549465"/>
          </a:xfrm>
        </p:spPr>
        <p:txBody>
          <a:bodyPr>
            <a:normAutofit/>
          </a:bodyPr>
          <a:lstStyle>
            <a:lvl1pPr algn="ctr">
              <a:defRPr sz="2700" b="1">
                <a:ln>
                  <a:solidFill>
                    <a:schemeClr val="bg1"/>
                  </a:solidFill>
                </a:ln>
                <a:solidFill>
                  <a:srgbClr val="004758"/>
                </a:solidFill>
                <a:latin typeface="Microsoft YaHei" panose="020B0503020204020204" pitchFamily="34" charset="-122"/>
                <a:ea typeface="Microsoft YaHei" panose="020B0503020204020204" pitchFamily="34" charset="-122"/>
              </a:defRPr>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04DBD1BA-02DA-4A33-9318-7D7FD7E063D7}"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dirty="0">
              <a:solidFill>
                <a:prstClr val="black">
                  <a:tint val="75000"/>
                </a:prstClr>
              </a:solidFill>
            </a:endParaRPr>
          </a:p>
        </p:txBody>
      </p:sp>
      <p:pic>
        <p:nvPicPr>
          <p:cNvPr id="9" name="Picture 15" descr="White city and roads background vector (3)_复制"/>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445830" y="344459"/>
            <a:ext cx="1698171" cy="63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0" y="251887"/>
            <a:ext cx="9144000" cy="549465"/>
          </a:xfrm>
        </p:spPr>
        <p:txBody>
          <a:bodyPr>
            <a:normAutofit/>
          </a:bodyPr>
          <a:lstStyle>
            <a:lvl1pPr algn="ctr">
              <a:defRPr sz="3000" b="0" spc="75" baseline="0">
                <a:ln>
                  <a:solidFill>
                    <a:schemeClr val="bg1"/>
                  </a:solidFill>
                </a:ln>
                <a:solidFill>
                  <a:schemeClr val="bg1"/>
                </a:solidFill>
                <a:effectLst>
                  <a:outerShdw blurRad="38100" dist="38100" dir="2700000" algn="tl">
                    <a:srgbClr val="000000">
                      <a:alpha val="67000"/>
                    </a:srgbClr>
                  </a:outerShdw>
                </a:effectLst>
                <a:latin typeface="Microsoft YaHei" panose="020B0503020204020204" pitchFamily="34" charset="-122"/>
                <a:ea typeface="Microsoft YaHei" panose="020B0503020204020204" pitchFamily="34" charset="-122"/>
              </a:defRPr>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C13F93C4-9947-4DE4-9FB1-144BD5F79E9F}" type="datetime1">
              <a:rPr lang="zh-TW" altLang="en-US" smtClean="0">
                <a:solidFill>
                  <a:prstClr val="black">
                    <a:tint val="75000"/>
                  </a:prstClr>
                </a:solidFill>
              </a:rPr>
              <a:t>2021/6/21</a:t>
            </a:fld>
            <a:endParaRPr lang="zh-TW" alt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a:xfrm>
            <a:off x="6826826" y="4896642"/>
            <a:ext cx="2057400" cy="273844"/>
          </a:xfrm>
        </p:spPr>
        <p:txBody>
          <a:bodyPr/>
          <a:lstStyle>
            <a:lvl1pPr>
              <a:defRPr sz="1350" b="1">
                <a:ln w="3175">
                  <a:noFill/>
                </a:ln>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defRPr>
            </a:lvl1pPr>
          </a:lstStyle>
          <a:p>
            <a:fld id="{D2C41AFA-2B69-43B3-B79D-A75CCD4BFB46}" type="slidenum">
              <a:rPr lang="zh-TW" altLang="en-US" smtClean="0"/>
              <a:pPr/>
              <a:t>‹#›</a:t>
            </a:fld>
            <a:endParaRPr lang="zh-TW" altLang="en-US" dirty="0"/>
          </a:p>
        </p:txBody>
      </p:sp>
      <p:sp>
        <p:nvSpPr>
          <p:cNvPr id="3" name="矩形 2"/>
          <p:cNvSpPr/>
          <p:nvPr userDrawn="1"/>
        </p:nvSpPr>
        <p:spPr>
          <a:xfrm>
            <a:off x="0" y="0"/>
            <a:ext cx="9144000" cy="5143500"/>
          </a:xfrm>
          <a:prstGeom prst="rect">
            <a:avLst/>
          </a:prstGeom>
          <a:solidFill>
            <a:srgbClr val="FFF9F1"/>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49" name="矩形 148"/>
          <p:cNvSpPr/>
          <p:nvPr userDrawn="1"/>
        </p:nvSpPr>
        <p:spPr>
          <a:xfrm>
            <a:off x="14607" y="-20538"/>
            <a:ext cx="9165905" cy="961078"/>
          </a:xfrm>
          <a:prstGeom prst="rect">
            <a:avLst/>
          </a:prstGeom>
          <a:solidFill>
            <a:srgbClr val="308A94">
              <a:alpha val="89804"/>
            </a:srgb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988176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標題及物件">
    <p:spTree>
      <p:nvGrpSpPr>
        <p:cNvPr id="1" name=""/>
        <p:cNvGrpSpPr/>
        <p:nvPr/>
      </p:nvGrpSpPr>
      <p:grpSpPr>
        <a:xfrm>
          <a:off x="0" y="0"/>
          <a:ext cx="0" cy="0"/>
          <a:chOff x="0" y="0"/>
          <a:chExt cx="0" cy="0"/>
        </a:xfrm>
      </p:grpSpPr>
      <p:grpSp>
        <p:nvGrpSpPr>
          <p:cNvPr id="3" name="群組 2"/>
          <p:cNvGrpSpPr/>
          <p:nvPr userDrawn="1"/>
        </p:nvGrpSpPr>
        <p:grpSpPr>
          <a:xfrm>
            <a:off x="8019373" y="558466"/>
            <a:ext cx="1138917" cy="426643"/>
            <a:chOff x="3810780" y="853401"/>
            <a:chExt cx="5152813" cy="2703364"/>
          </a:xfrm>
        </p:grpSpPr>
        <p:grpSp>
          <p:nvGrpSpPr>
            <p:cNvPr id="11" name="群組 10"/>
            <p:cNvGrpSpPr/>
            <p:nvPr userDrawn="1"/>
          </p:nvGrpSpPr>
          <p:grpSpPr>
            <a:xfrm>
              <a:off x="5824293" y="853401"/>
              <a:ext cx="2521538" cy="2703364"/>
              <a:chOff x="1655762" y="2565400"/>
              <a:chExt cx="1839913" cy="2039938"/>
            </a:xfrm>
          </p:grpSpPr>
          <p:sp>
            <p:nvSpPr>
              <p:cNvPr id="12" name="Freeform 41"/>
              <p:cNvSpPr>
                <a:spLocks/>
              </p:cNvSpPr>
              <p:nvPr/>
            </p:nvSpPr>
            <p:spPr bwMode="auto">
              <a:xfrm>
                <a:off x="3319462" y="3365500"/>
                <a:ext cx="146050" cy="187325"/>
              </a:xfrm>
              <a:custGeom>
                <a:avLst/>
                <a:gdLst>
                  <a:gd name="T0" fmla="*/ 19 w 92"/>
                  <a:gd name="T1" fmla="*/ 118 h 118"/>
                  <a:gd name="T2" fmla="*/ 71 w 92"/>
                  <a:gd name="T3" fmla="*/ 118 h 118"/>
                  <a:gd name="T4" fmla="*/ 92 w 92"/>
                  <a:gd name="T5" fmla="*/ 0 h 118"/>
                  <a:gd name="T6" fmla="*/ 0 w 92"/>
                  <a:gd name="T7" fmla="*/ 0 h 118"/>
                  <a:gd name="T8" fmla="*/ 19 w 92"/>
                  <a:gd name="T9" fmla="*/ 118 h 118"/>
                </a:gdLst>
                <a:ahLst/>
                <a:cxnLst>
                  <a:cxn ang="0">
                    <a:pos x="T0" y="T1"/>
                  </a:cxn>
                  <a:cxn ang="0">
                    <a:pos x="T2" y="T3"/>
                  </a:cxn>
                  <a:cxn ang="0">
                    <a:pos x="T4" y="T5"/>
                  </a:cxn>
                  <a:cxn ang="0">
                    <a:pos x="T6" y="T7"/>
                  </a:cxn>
                  <a:cxn ang="0">
                    <a:pos x="T8" y="T9"/>
                  </a:cxn>
                </a:cxnLst>
                <a:rect l="0" t="0" r="r" b="b"/>
                <a:pathLst>
                  <a:path w="92" h="118">
                    <a:moveTo>
                      <a:pt x="19" y="118"/>
                    </a:moveTo>
                    <a:lnTo>
                      <a:pt x="71" y="118"/>
                    </a:lnTo>
                    <a:lnTo>
                      <a:pt x="92" y="0"/>
                    </a:lnTo>
                    <a:lnTo>
                      <a:pt x="0" y="0"/>
                    </a:lnTo>
                    <a:lnTo>
                      <a:pt x="19" y="118"/>
                    </a:lnTo>
                    <a:close/>
                  </a:path>
                </a:pathLst>
              </a:custGeom>
              <a:solidFill>
                <a:srgbClr val="FFF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 name="Freeform 42"/>
              <p:cNvSpPr>
                <a:spLocks noEditPoints="1"/>
              </p:cNvSpPr>
              <p:nvPr/>
            </p:nvSpPr>
            <p:spPr bwMode="auto">
              <a:xfrm>
                <a:off x="3289300" y="3271838"/>
                <a:ext cx="206375" cy="1333500"/>
              </a:xfrm>
              <a:custGeom>
                <a:avLst/>
                <a:gdLst>
                  <a:gd name="T0" fmla="*/ 109 w 130"/>
                  <a:gd name="T1" fmla="*/ 54 h 840"/>
                  <a:gd name="T2" fmla="*/ 74 w 130"/>
                  <a:gd name="T3" fmla="*/ 21 h 840"/>
                  <a:gd name="T4" fmla="*/ 74 w 130"/>
                  <a:gd name="T5" fmla="*/ 0 h 840"/>
                  <a:gd name="T6" fmla="*/ 57 w 130"/>
                  <a:gd name="T7" fmla="*/ 0 h 840"/>
                  <a:gd name="T8" fmla="*/ 57 w 130"/>
                  <a:gd name="T9" fmla="*/ 21 h 840"/>
                  <a:gd name="T10" fmla="*/ 22 w 130"/>
                  <a:gd name="T11" fmla="*/ 54 h 840"/>
                  <a:gd name="T12" fmla="*/ 0 w 130"/>
                  <a:gd name="T13" fmla="*/ 54 h 840"/>
                  <a:gd name="T14" fmla="*/ 0 w 130"/>
                  <a:gd name="T15" fmla="*/ 66 h 840"/>
                  <a:gd name="T16" fmla="*/ 14 w 130"/>
                  <a:gd name="T17" fmla="*/ 66 h 840"/>
                  <a:gd name="T18" fmla="*/ 36 w 130"/>
                  <a:gd name="T19" fmla="*/ 180 h 840"/>
                  <a:gd name="T20" fmla="*/ 36 w 130"/>
                  <a:gd name="T21" fmla="*/ 182 h 840"/>
                  <a:gd name="T22" fmla="*/ 52 w 130"/>
                  <a:gd name="T23" fmla="*/ 182 h 840"/>
                  <a:gd name="T24" fmla="*/ 52 w 130"/>
                  <a:gd name="T25" fmla="*/ 663 h 840"/>
                  <a:gd name="T26" fmla="*/ 36 w 130"/>
                  <a:gd name="T27" fmla="*/ 663 h 840"/>
                  <a:gd name="T28" fmla="*/ 36 w 130"/>
                  <a:gd name="T29" fmla="*/ 840 h 840"/>
                  <a:gd name="T30" fmla="*/ 95 w 130"/>
                  <a:gd name="T31" fmla="*/ 840 h 840"/>
                  <a:gd name="T32" fmla="*/ 95 w 130"/>
                  <a:gd name="T33" fmla="*/ 663 h 840"/>
                  <a:gd name="T34" fmla="*/ 76 w 130"/>
                  <a:gd name="T35" fmla="*/ 663 h 840"/>
                  <a:gd name="T36" fmla="*/ 76 w 130"/>
                  <a:gd name="T37" fmla="*/ 182 h 840"/>
                  <a:gd name="T38" fmla="*/ 95 w 130"/>
                  <a:gd name="T39" fmla="*/ 182 h 840"/>
                  <a:gd name="T40" fmla="*/ 95 w 130"/>
                  <a:gd name="T41" fmla="*/ 180 h 840"/>
                  <a:gd name="T42" fmla="*/ 116 w 130"/>
                  <a:gd name="T43" fmla="*/ 66 h 840"/>
                  <a:gd name="T44" fmla="*/ 130 w 130"/>
                  <a:gd name="T45" fmla="*/ 66 h 840"/>
                  <a:gd name="T46" fmla="*/ 130 w 130"/>
                  <a:gd name="T47" fmla="*/ 54 h 840"/>
                  <a:gd name="T48" fmla="*/ 109 w 130"/>
                  <a:gd name="T49" fmla="*/ 54 h 840"/>
                  <a:gd name="T50" fmla="*/ 38 w 130"/>
                  <a:gd name="T51" fmla="*/ 165 h 840"/>
                  <a:gd name="T52" fmla="*/ 22 w 130"/>
                  <a:gd name="T53" fmla="*/ 66 h 840"/>
                  <a:gd name="T54" fmla="*/ 62 w 130"/>
                  <a:gd name="T55" fmla="*/ 66 h 840"/>
                  <a:gd name="T56" fmla="*/ 62 w 130"/>
                  <a:gd name="T57" fmla="*/ 165 h 840"/>
                  <a:gd name="T58" fmla="*/ 38 w 130"/>
                  <a:gd name="T59" fmla="*/ 165 h 840"/>
                  <a:gd name="T60" fmla="*/ 93 w 130"/>
                  <a:gd name="T61" fmla="*/ 165 h 840"/>
                  <a:gd name="T62" fmla="*/ 69 w 130"/>
                  <a:gd name="T63" fmla="*/ 165 h 840"/>
                  <a:gd name="T64" fmla="*/ 69 w 130"/>
                  <a:gd name="T65" fmla="*/ 66 h 840"/>
                  <a:gd name="T66" fmla="*/ 109 w 130"/>
                  <a:gd name="T67" fmla="*/ 66 h 840"/>
                  <a:gd name="T68" fmla="*/ 93 w 130"/>
                  <a:gd name="T69" fmla="*/ 165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0" h="840">
                    <a:moveTo>
                      <a:pt x="109" y="54"/>
                    </a:moveTo>
                    <a:lnTo>
                      <a:pt x="74" y="21"/>
                    </a:lnTo>
                    <a:lnTo>
                      <a:pt x="74" y="0"/>
                    </a:lnTo>
                    <a:lnTo>
                      <a:pt x="57" y="0"/>
                    </a:lnTo>
                    <a:lnTo>
                      <a:pt x="57" y="21"/>
                    </a:lnTo>
                    <a:lnTo>
                      <a:pt x="22" y="54"/>
                    </a:lnTo>
                    <a:lnTo>
                      <a:pt x="0" y="54"/>
                    </a:lnTo>
                    <a:lnTo>
                      <a:pt x="0" y="66"/>
                    </a:lnTo>
                    <a:lnTo>
                      <a:pt x="14" y="66"/>
                    </a:lnTo>
                    <a:lnTo>
                      <a:pt x="36" y="180"/>
                    </a:lnTo>
                    <a:lnTo>
                      <a:pt x="36" y="182"/>
                    </a:lnTo>
                    <a:lnTo>
                      <a:pt x="52" y="182"/>
                    </a:lnTo>
                    <a:lnTo>
                      <a:pt x="52" y="663"/>
                    </a:lnTo>
                    <a:lnTo>
                      <a:pt x="36" y="663"/>
                    </a:lnTo>
                    <a:lnTo>
                      <a:pt x="36" y="840"/>
                    </a:lnTo>
                    <a:lnTo>
                      <a:pt x="95" y="840"/>
                    </a:lnTo>
                    <a:lnTo>
                      <a:pt x="95" y="663"/>
                    </a:lnTo>
                    <a:lnTo>
                      <a:pt x="76" y="663"/>
                    </a:lnTo>
                    <a:lnTo>
                      <a:pt x="76" y="182"/>
                    </a:lnTo>
                    <a:lnTo>
                      <a:pt x="95" y="182"/>
                    </a:lnTo>
                    <a:lnTo>
                      <a:pt x="95" y="180"/>
                    </a:lnTo>
                    <a:lnTo>
                      <a:pt x="116" y="66"/>
                    </a:lnTo>
                    <a:lnTo>
                      <a:pt x="130" y="66"/>
                    </a:lnTo>
                    <a:lnTo>
                      <a:pt x="130" y="54"/>
                    </a:lnTo>
                    <a:lnTo>
                      <a:pt x="109" y="54"/>
                    </a:lnTo>
                    <a:close/>
                    <a:moveTo>
                      <a:pt x="38" y="165"/>
                    </a:moveTo>
                    <a:lnTo>
                      <a:pt x="22" y="66"/>
                    </a:lnTo>
                    <a:lnTo>
                      <a:pt x="62" y="66"/>
                    </a:lnTo>
                    <a:lnTo>
                      <a:pt x="62" y="165"/>
                    </a:lnTo>
                    <a:lnTo>
                      <a:pt x="38" y="165"/>
                    </a:lnTo>
                    <a:close/>
                    <a:moveTo>
                      <a:pt x="93" y="165"/>
                    </a:moveTo>
                    <a:lnTo>
                      <a:pt x="69" y="165"/>
                    </a:lnTo>
                    <a:lnTo>
                      <a:pt x="69" y="66"/>
                    </a:lnTo>
                    <a:lnTo>
                      <a:pt x="109" y="66"/>
                    </a:lnTo>
                    <a:lnTo>
                      <a:pt x="93" y="165"/>
                    </a:lnTo>
                    <a:close/>
                  </a:path>
                </a:pathLst>
              </a:custGeom>
              <a:solidFill>
                <a:srgbClr val="3E3A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 name="Rectangle 64"/>
              <p:cNvSpPr>
                <a:spLocks noChangeArrowheads="1"/>
              </p:cNvSpPr>
              <p:nvPr/>
            </p:nvSpPr>
            <p:spPr bwMode="auto">
              <a:xfrm>
                <a:off x="1727200" y="2944813"/>
                <a:ext cx="1371600" cy="1570038"/>
              </a:xfrm>
              <a:prstGeom prst="rect">
                <a:avLst/>
              </a:prstGeom>
              <a:solidFill>
                <a:srgbClr val="E6EB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5" name="Freeform 65"/>
              <p:cNvSpPr>
                <a:spLocks/>
              </p:cNvSpPr>
              <p:nvPr/>
            </p:nvSpPr>
            <p:spPr bwMode="auto">
              <a:xfrm>
                <a:off x="1655762" y="2565400"/>
                <a:ext cx="1501775" cy="434975"/>
              </a:xfrm>
              <a:custGeom>
                <a:avLst/>
                <a:gdLst>
                  <a:gd name="T0" fmla="*/ 946 w 946"/>
                  <a:gd name="T1" fmla="*/ 274 h 274"/>
                  <a:gd name="T2" fmla="*/ 0 w 946"/>
                  <a:gd name="T3" fmla="*/ 274 h 274"/>
                  <a:gd name="T4" fmla="*/ 38 w 946"/>
                  <a:gd name="T5" fmla="*/ 0 h 274"/>
                  <a:gd name="T6" fmla="*/ 909 w 946"/>
                  <a:gd name="T7" fmla="*/ 0 h 274"/>
                  <a:gd name="T8" fmla="*/ 946 w 946"/>
                  <a:gd name="T9" fmla="*/ 274 h 274"/>
                </a:gdLst>
                <a:ahLst/>
                <a:cxnLst>
                  <a:cxn ang="0">
                    <a:pos x="T0" y="T1"/>
                  </a:cxn>
                  <a:cxn ang="0">
                    <a:pos x="T2" y="T3"/>
                  </a:cxn>
                  <a:cxn ang="0">
                    <a:pos x="T4" y="T5"/>
                  </a:cxn>
                  <a:cxn ang="0">
                    <a:pos x="T6" y="T7"/>
                  </a:cxn>
                  <a:cxn ang="0">
                    <a:pos x="T8" y="T9"/>
                  </a:cxn>
                </a:cxnLst>
                <a:rect l="0" t="0" r="r" b="b"/>
                <a:pathLst>
                  <a:path w="946" h="274">
                    <a:moveTo>
                      <a:pt x="946" y="274"/>
                    </a:moveTo>
                    <a:lnTo>
                      <a:pt x="0" y="274"/>
                    </a:lnTo>
                    <a:lnTo>
                      <a:pt x="38" y="0"/>
                    </a:lnTo>
                    <a:lnTo>
                      <a:pt x="909" y="0"/>
                    </a:lnTo>
                    <a:lnTo>
                      <a:pt x="946" y="274"/>
                    </a:lnTo>
                    <a:close/>
                  </a:path>
                </a:pathLst>
              </a:custGeom>
              <a:solidFill>
                <a:srgbClr val="2F3E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6" name="Rectangle 66"/>
              <p:cNvSpPr>
                <a:spLocks noChangeArrowheads="1"/>
              </p:cNvSpPr>
              <p:nvPr/>
            </p:nvSpPr>
            <p:spPr bwMode="auto">
              <a:xfrm>
                <a:off x="1685925" y="4514850"/>
                <a:ext cx="1454150" cy="90488"/>
              </a:xfrm>
              <a:prstGeom prst="rect">
                <a:avLst/>
              </a:prstGeom>
              <a:solidFill>
                <a:srgbClr val="9697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7" name="Rectangle 67"/>
              <p:cNvSpPr>
                <a:spLocks noChangeArrowheads="1"/>
              </p:cNvSpPr>
              <p:nvPr/>
            </p:nvSpPr>
            <p:spPr bwMode="auto">
              <a:xfrm>
                <a:off x="2613025" y="4044950"/>
                <a:ext cx="444500" cy="469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8" name="Freeform 68"/>
              <p:cNvSpPr>
                <a:spLocks/>
              </p:cNvSpPr>
              <p:nvPr/>
            </p:nvSpPr>
            <p:spPr bwMode="auto">
              <a:xfrm>
                <a:off x="2643187" y="4079875"/>
                <a:ext cx="384175" cy="434975"/>
              </a:xfrm>
              <a:custGeom>
                <a:avLst/>
                <a:gdLst>
                  <a:gd name="T0" fmla="*/ 0 w 102"/>
                  <a:gd name="T1" fmla="*/ 0 h 116"/>
                  <a:gd name="T2" fmla="*/ 0 w 102"/>
                  <a:gd name="T3" fmla="*/ 116 h 116"/>
                  <a:gd name="T4" fmla="*/ 102 w 102"/>
                  <a:gd name="T5" fmla="*/ 116 h 116"/>
                  <a:gd name="T6" fmla="*/ 102 w 102"/>
                  <a:gd name="T7" fmla="*/ 0 h 116"/>
                  <a:gd name="T8" fmla="*/ 0 w 102"/>
                  <a:gd name="T9" fmla="*/ 0 h 116"/>
                </a:gdLst>
                <a:ahLst/>
                <a:cxnLst>
                  <a:cxn ang="0">
                    <a:pos x="T0" y="T1"/>
                  </a:cxn>
                  <a:cxn ang="0">
                    <a:pos x="T2" y="T3"/>
                  </a:cxn>
                  <a:cxn ang="0">
                    <a:pos x="T4" y="T5"/>
                  </a:cxn>
                  <a:cxn ang="0">
                    <a:pos x="T6" y="T7"/>
                  </a:cxn>
                  <a:cxn ang="0">
                    <a:pos x="T8" y="T9"/>
                  </a:cxn>
                </a:cxnLst>
                <a:rect l="0" t="0" r="r" b="b"/>
                <a:pathLst>
                  <a:path w="102" h="116">
                    <a:moveTo>
                      <a:pt x="0" y="0"/>
                    </a:moveTo>
                    <a:cubicBezTo>
                      <a:pt x="0" y="15"/>
                      <a:pt x="0" y="100"/>
                      <a:pt x="0" y="116"/>
                    </a:cubicBezTo>
                    <a:cubicBezTo>
                      <a:pt x="21" y="116"/>
                      <a:pt x="82" y="116"/>
                      <a:pt x="102" y="116"/>
                    </a:cubicBezTo>
                    <a:cubicBezTo>
                      <a:pt x="102" y="100"/>
                      <a:pt x="102" y="15"/>
                      <a:pt x="102" y="0"/>
                    </a:cubicBezTo>
                    <a:cubicBezTo>
                      <a:pt x="82" y="0"/>
                      <a:pt x="21" y="0"/>
                      <a:pt x="0" y="0"/>
                    </a:cubicBezTo>
                    <a:close/>
                  </a:path>
                </a:pathLst>
              </a:custGeom>
              <a:solidFill>
                <a:srgbClr val="0050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9" name="Rectangle 69"/>
              <p:cNvSpPr>
                <a:spLocks noChangeArrowheads="1"/>
              </p:cNvSpPr>
              <p:nvPr/>
            </p:nvSpPr>
            <p:spPr bwMode="auto">
              <a:xfrm>
                <a:off x="2590800" y="4514850"/>
                <a:ext cx="488950" cy="4603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0" name="Rectangle 70"/>
              <p:cNvSpPr>
                <a:spLocks noChangeArrowheads="1"/>
              </p:cNvSpPr>
              <p:nvPr/>
            </p:nvSpPr>
            <p:spPr bwMode="auto">
              <a:xfrm>
                <a:off x="2549525" y="4560888"/>
                <a:ext cx="574675" cy="44450"/>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1" name="Rectangle 71"/>
              <p:cNvSpPr>
                <a:spLocks noChangeArrowheads="1"/>
              </p:cNvSpPr>
              <p:nvPr/>
            </p:nvSpPr>
            <p:spPr bwMode="auto">
              <a:xfrm>
                <a:off x="2857500" y="4270375"/>
                <a:ext cx="15875" cy="79375"/>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2" name="Rectangle 72"/>
              <p:cNvSpPr>
                <a:spLocks noChangeArrowheads="1"/>
              </p:cNvSpPr>
              <p:nvPr/>
            </p:nvSpPr>
            <p:spPr bwMode="auto">
              <a:xfrm>
                <a:off x="2801937" y="4270375"/>
                <a:ext cx="11113" cy="79375"/>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3" name="Rectangle 73"/>
              <p:cNvSpPr>
                <a:spLocks noChangeArrowheads="1"/>
              </p:cNvSpPr>
              <p:nvPr/>
            </p:nvSpPr>
            <p:spPr bwMode="auto">
              <a:xfrm>
                <a:off x="2697162" y="3041650"/>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4" name="Freeform 74"/>
              <p:cNvSpPr>
                <a:spLocks noEditPoints="1"/>
              </p:cNvSpPr>
              <p:nvPr/>
            </p:nvSpPr>
            <p:spPr bwMode="auto">
              <a:xfrm>
                <a:off x="2719387" y="3063875"/>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5" name="Rectangle 75"/>
              <p:cNvSpPr>
                <a:spLocks noChangeArrowheads="1"/>
              </p:cNvSpPr>
              <p:nvPr/>
            </p:nvSpPr>
            <p:spPr bwMode="auto">
              <a:xfrm>
                <a:off x="2257425" y="3041650"/>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6" name="Freeform 76"/>
              <p:cNvSpPr>
                <a:spLocks noEditPoints="1"/>
              </p:cNvSpPr>
              <p:nvPr/>
            </p:nvSpPr>
            <p:spPr bwMode="auto">
              <a:xfrm>
                <a:off x="2282825" y="3063875"/>
                <a:ext cx="252413" cy="252413"/>
              </a:xfrm>
              <a:custGeom>
                <a:avLst/>
                <a:gdLst>
                  <a:gd name="T0" fmla="*/ 0 w 159"/>
                  <a:gd name="T1" fmla="*/ 71 h 159"/>
                  <a:gd name="T2" fmla="*/ 69 w 159"/>
                  <a:gd name="T3" fmla="*/ 71 h 159"/>
                  <a:gd name="T4" fmla="*/ 69 w 159"/>
                  <a:gd name="T5" fmla="*/ 0 h 159"/>
                  <a:gd name="T6" fmla="*/ 0 w 159"/>
                  <a:gd name="T7" fmla="*/ 0 h 159"/>
                  <a:gd name="T8" fmla="*/ 0 w 159"/>
                  <a:gd name="T9" fmla="*/ 71 h 159"/>
                  <a:gd name="T10" fmla="*/ 88 w 159"/>
                  <a:gd name="T11" fmla="*/ 0 h 159"/>
                  <a:gd name="T12" fmla="*/ 88 w 159"/>
                  <a:gd name="T13" fmla="*/ 71 h 159"/>
                  <a:gd name="T14" fmla="*/ 159 w 159"/>
                  <a:gd name="T15" fmla="*/ 71 h 159"/>
                  <a:gd name="T16" fmla="*/ 159 w 159"/>
                  <a:gd name="T17" fmla="*/ 0 h 159"/>
                  <a:gd name="T18" fmla="*/ 88 w 159"/>
                  <a:gd name="T19" fmla="*/ 0 h 159"/>
                  <a:gd name="T20" fmla="*/ 0 w 159"/>
                  <a:gd name="T21" fmla="*/ 159 h 159"/>
                  <a:gd name="T22" fmla="*/ 69 w 159"/>
                  <a:gd name="T23" fmla="*/ 159 h 159"/>
                  <a:gd name="T24" fmla="*/ 69 w 159"/>
                  <a:gd name="T25" fmla="*/ 88 h 159"/>
                  <a:gd name="T26" fmla="*/ 0 w 159"/>
                  <a:gd name="T27" fmla="*/ 88 h 159"/>
                  <a:gd name="T28" fmla="*/ 0 w 159"/>
                  <a:gd name="T29" fmla="*/ 159 h 159"/>
                  <a:gd name="T30" fmla="*/ 88 w 159"/>
                  <a:gd name="T31" fmla="*/ 159 h 159"/>
                  <a:gd name="T32" fmla="*/ 159 w 159"/>
                  <a:gd name="T33" fmla="*/ 159 h 159"/>
                  <a:gd name="T34" fmla="*/ 159 w 159"/>
                  <a:gd name="T35" fmla="*/ 88 h 159"/>
                  <a:gd name="T36" fmla="*/ 88 w 159"/>
                  <a:gd name="T37" fmla="*/ 88 h 159"/>
                  <a:gd name="T38" fmla="*/ 88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69" y="71"/>
                    </a:lnTo>
                    <a:lnTo>
                      <a:pt x="69" y="0"/>
                    </a:lnTo>
                    <a:lnTo>
                      <a:pt x="0" y="0"/>
                    </a:lnTo>
                    <a:lnTo>
                      <a:pt x="0" y="71"/>
                    </a:lnTo>
                    <a:close/>
                    <a:moveTo>
                      <a:pt x="88" y="0"/>
                    </a:moveTo>
                    <a:lnTo>
                      <a:pt x="88" y="71"/>
                    </a:lnTo>
                    <a:lnTo>
                      <a:pt x="159" y="71"/>
                    </a:lnTo>
                    <a:lnTo>
                      <a:pt x="159" y="0"/>
                    </a:lnTo>
                    <a:lnTo>
                      <a:pt x="88" y="0"/>
                    </a:lnTo>
                    <a:close/>
                    <a:moveTo>
                      <a:pt x="0" y="159"/>
                    </a:moveTo>
                    <a:lnTo>
                      <a:pt x="69" y="159"/>
                    </a:lnTo>
                    <a:lnTo>
                      <a:pt x="69" y="88"/>
                    </a:lnTo>
                    <a:lnTo>
                      <a:pt x="0" y="88"/>
                    </a:lnTo>
                    <a:lnTo>
                      <a:pt x="0" y="159"/>
                    </a:lnTo>
                    <a:close/>
                    <a:moveTo>
                      <a:pt x="88" y="159"/>
                    </a:moveTo>
                    <a:lnTo>
                      <a:pt x="159" y="159"/>
                    </a:lnTo>
                    <a:lnTo>
                      <a:pt x="159" y="88"/>
                    </a:lnTo>
                    <a:lnTo>
                      <a:pt x="88" y="88"/>
                    </a:lnTo>
                    <a:lnTo>
                      <a:pt x="88"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7" name="Rectangle 77"/>
              <p:cNvSpPr>
                <a:spLocks noChangeArrowheads="1"/>
              </p:cNvSpPr>
              <p:nvPr/>
            </p:nvSpPr>
            <p:spPr bwMode="auto">
              <a:xfrm>
                <a:off x="1820862" y="3041650"/>
                <a:ext cx="296863"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8" name="Freeform 78"/>
              <p:cNvSpPr>
                <a:spLocks noEditPoints="1"/>
              </p:cNvSpPr>
              <p:nvPr/>
            </p:nvSpPr>
            <p:spPr bwMode="auto">
              <a:xfrm>
                <a:off x="1844675" y="3063875"/>
                <a:ext cx="250825" cy="252413"/>
              </a:xfrm>
              <a:custGeom>
                <a:avLst/>
                <a:gdLst>
                  <a:gd name="T0" fmla="*/ 0 w 158"/>
                  <a:gd name="T1" fmla="*/ 159 h 159"/>
                  <a:gd name="T2" fmla="*/ 70 w 158"/>
                  <a:gd name="T3" fmla="*/ 159 h 159"/>
                  <a:gd name="T4" fmla="*/ 70 w 158"/>
                  <a:gd name="T5" fmla="*/ 88 h 159"/>
                  <a:gd name="T6" fmla="*/ 0 w 158"/>
                  <a:gd name="T7" fmla="*/ 88 h 159"/>
                  <a:gd name="T8" fmla="*/ 0 w 158"/>
                  <a:gd name="T9" fmla="*/ 159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71 h 159"/>
                  <a:gd name="T22" fmla="*/ 70 w 158"/>
                  <a:gd name="T23" fmla="*/ 71 h 159"/>
                  <a:gd name="T24" fmla="*/ 70 w 158"/>
                  <a:gd name="T25" fmla="*/ 0 h 159"/>
                  <a:gd name="T26" fmla="*/ 0 w 158"/>
                  <a:gd name="T27" fmla="*/ 0 h 159"/>
                  <a:gd name="T28" fmla="*/ 0 w 158"/>
                  <a:gd name="T29" fmla="*/ 71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159"/>
                    </a:moveTo>
                    <a:lnTo>
                      <a:pt x="70" y="159"/>
                    </a:lnTo>
                    <a:lnTo>
                      <a:pt x="70" y="88"/>
                    </a:lnTo>
                    <a:lnTo>
                      <a:pt x="0" y="88"/>
                    </a:lnTo>
                    <a:lnTo>
                      <a:pt x="0" y="159"/>
                    </a:lnTo>
                    <a:close/>
                    <a:moveTo>
                      <a:pt x="87" y="0"/>
                    </a:moveTo>
                    <a:lnTo>
                      <a:pt x="87" y="71"/>
                    </a:lnTo>
                    <a:lnTo>
                      <a:pt x="158" y="71"/>
                    </a:lnTo>
                    <a:lnTo>
                      <a:pt x="158" y="0"/>
                    </a:lnTo>
                    <a:lnTo>
                      <a:pt x="87" y="0"/>
                    </a:lnTo>
                    <a:close/>
                    <a:moveTo>
                      <a:pt x="0" y="71"/>
                    </a:moveTo>
                    <a:lnTo>
                      <a:pt x="70" y="71"/>
                    </a:lnTo>
                    <a:lnTo>
                      <a:pt x="70" y="0"/>
                    </a:lnTo>
                    <a:lnTo>
                      <a:pt x="0" y="0"/>
                    </a:lnTo>
                    <a:lnTo>
                      <a:pt x="0" y="71"/>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9" name="Rectangle 79"/>
              <p:cNvSpPr>
                <a:spLocks noChangeArrowheads="1"/>
              </p:cNvSpPr>
              <p:nvPr/>
            </p:nvSpPr>
            <p:spPr bwMode="auto">
              <a:xfrm>
                <a:off x="1727200" y="3421063"/>
                <a:ext cx="1371600" cy="34925"/>
              </a:xfrm>
              <a:prstGeom prst="rect">
                <a:avLst/>
              </a:prstGeom>
              <a:solidFill>
                <a:srgbClr val="AFAF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0" name="Rectangle 80"/>
              <p:cNvSpPr>
                <a:spLocks noChangeArrowheads="1"/>
              </p:cNvSpPr>
              <p:nvPr/>
            </p:nvSpPr>
            <p:spPr bwMode="auto">
              <a:xfrm>
                <a:off x="1727200" y="3409950"/>
                <a:ext cx="1371600" cy="30163"/>
              </a:xfrm>
              <a:prstGeom prst="rect">
                <a:avLst/>
              </a:prstGeom>
              <a:solidFill>
                <a:srgbClr val="C9CA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1" name="Rectangle 81"/>
              <p:cNvSpPr>
                <a:spLocks noChangeArrowheads="1"/>
              </p:cNvSpPr>
              <p:nvPr/>
            </p:nvSpPr>
            <p:spPr bwMode="auto">
              <a:xfrm>
                <a:off x="2697162" y="3560763"/>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2" name="Freeform 82"/>
              <p:cNvSpPr>
                <a:spLocks noEditPoints="1"/>
              </p:cNvSpPr>
              <p:nvPr/>
            </p:nvSpPr>
            <p:spPr bwMode="auto">
              <a:xfrm>
                <a:off x="2719387" y="3582988"/>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3" name="Rectangle 83"/>
              <p:cNvSpPr>
                <a:spLocks noChangeArrowheads="1"/>
              </p:cNvSpPr>
              <p:nvPr/>
            </p:nvSpPr>
            <p:spPr bwMode="auto">
              <a:xfrm>
                <a:off x="2257425" y="3560763"/>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4" name="Freeform 84"/>
              <p:cNvSpPr>
                <a:spLocks noEditPoints="1"/>
              </p:cNvSpPr>
              <p:nvPr/>
            </p:nvSpPr>
            <p:spPr bwMode="auto">
              <a:xfrm>
                <a:off x="2282825" y="3582988"/>
                <a:ext cx="252413" cy="252413"/>
              </a:xfrm>
              <a:custGeom>
                <a:avLst/>
                <a:gdLst>
                  <a:gd name="T0" fmla="*/ 0 w 159"/>
                  <a:gd name="T1" fmla="*/ 71 h 159"/>
                  <a:gd name="T2" fmla="*/ 69 w 159"/>
                  <a:gd name="T3" fmla="*/ 71 h 159"/>
                  <a:gd name="T4" fmla="*/ 69 w 159"/>
                  <a:gd name="T5" fmla="*/ 0 h 159"/>
                  <a:gd name="T6" fmla="*/ 0 w 159"/>
                  <a:gd name="T7" fmla="*/ 0 h 159"/>
                  <a:gd name="T8" fmla="*/ 0 w 159"/>
                  <a:gd name="T9" fmla="*/ 71 h 159"/>
                  <a:gd name="T10" fmla="*/ 88 w 159"/>
                  <a:gd name="T11" fmla="*/ 0 h 159"/>
                  <a:gd name="T12" fmla="*/ 88 w 159"/>
                  <a:gd name="T13" fmla="*/ 71 h 159"/>
                  <a:gd name="T14" fmla="*/ 159 w 159"/>
                  <a:gd name="T15" fmla="*/ 71 h 159"/>
                  <a:gd name="T16" fmla="*/ 159 w 159"/>
                  <a:gd name="T17" fmla="*/ 0 h 159"/>
                  <a:gd name="T18" fmla="*/ 88 w 159"/>
                  <a:gd name="T19" fmla="*/ 0 h 159"/>
                  <a:gd name="T20" fmla="*/ 0 w 159"/>
                  <a:gd name="T21" fmla="*/ 159 h 159"/>
                  <a:gd name="T22" fmla="*/ 69 w 159"/>
                  <a:gd name="T23" fmla="*/ 159 h 159"/>
                  <a:gd name="T24" fmla="*/ 69 w 159"/>
                  <a:gd name="T25" fmla="*/ 88 h 159"/>
                  <a:gd name="T26" fmla="*/ 0 w 159"/>
                  <a:gd name="T27" fmla="*/ 88 h 159"/>
                  <a:gd name="T28" fmla="*/ 0 w 159"/>
                  <a:gd name="T29" fmla="*/ 159 h 159"/>
                  <a:gd name="T30" fmla="*/ 88 w 159"/>
                  <a:gd name="T31" fmla="*/ 159 h 159"/>
                  <a:gd name="T32" fmla="*/ 159 w 159"/>
                  <a:gd name="T33" fmla="*/ 159 h 159"/>
                  <a:gd name="T34" fmla="*/ 159 w 159"/>
                  <a:gd name="T35" fmla="*/ 88 h 159"/>
                  <a:gd name="T36" fmla="*/ 88 w 159"/>
                  <a:gd name="T37" fmla="*/ 88 h 159"/>
                  <a:gd name="T38" fmla="*/ 88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69" y="71"/>
                    </a:lnTo>
                    <a:lnTo>
                      <a:pt x="69" y="0"/>
                    </a:lnTo>
                    <a:lnTo>
                      <a:pt x="0" y="0"/>
                    </a:lnTo>
                    <a:lnTo>
                      <a:pt x="0" y="71"/>
                    </a:lnTo>
                    <a:close/>
                    <a:moveTo>
                      <a:pt x="88" y="0"/>
                    </a:moveTo>
                    <a:lnTo>
                      <a:pt x="88" y="71"/>
                    </a:lnTo>
                    <a:lnTo>
                      <a:pt x="159" y="71"/>
                    </a:lnTo>
                    <a:lnTo>
                      <a:pt x="159" y="0"/>
                    </a:lnTo>
                    <a:lnTo>
                      <a:pt x="88" y="0"/>
                    </a:lnTo>
                    <a:close/>
                    <a:moveTo>
                      <a:pt x="0" y="159"/>
                    </a:moveTo>
                    <a:lnTo>
                      <a:pt x="69" y="159"/>
                    </a:lnTo>
                    <a:lnTo>
                      <a:pt x="69" y="88"/>
                    </a:lnTo>
                    <a:lnTo>
                      <a:pt x="0" y="88"/>
                    </a:lnTo>
                    <a:lnTo>
                      <a:pt x="0" y="159"/>
                    </a:lnTo>
                    <a:close/>
                    <a:moveTo>
                      <a:pt x="88" y="159"/>
                    </a:moveTo>
                    <a:lnTo>
                      <a:pt x="159" y="159"/>
                    </a:lnTo>
                    <a:lnTo>
                      <a:pt x="159" y="88"/>
                    </a:lnTo>
                    <a:lnTo>
                      <a:pt x="88" y="88"/>
                    </a:lnTo>
                    <a:lnTo>
                      <a:pt x="88"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5" name="Rectangle 85"/>
              <p:cNvSpPr>
                <a:spLocks noChangeArrowheads="1"/>
              </p:cNvSpPr>
              <p:nvPr/>
            </p:nvSpPr>
            <p:spPr bwMode="auto">
              <a:xfrm>
                <a:off x="1820862" y="3560763"/>
                <a:ext cx="296863"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6" name="Freeform 86"/>
              <p:cNvSpPr>
                <a:spLocks noEditPoints="1"/>
              </p:cNvSpPr>
              <p:nvPr/>
            </p:nvSpPr>
            <p:spPr bwMode="auto">
              <a:xfrm>
                <a:off x="1844675" y="3582988"/>
                <a:ext cx="250825" cy="252413"/>
              </a:xfrm>
              <a:custGeom>
                <a:avLst/>
                <a:gdLst>
                  <a:gd name="T0" fmla="*/ 0 w 158"/>
                  <a:gd name="T1" fmla="*/ 159 h 159"/>
                  <a:gd name="T2" fmla="*/ 70 w 158"/>
                  <a:gd name="T3" fmla="*/ 159 h 159"/>
                  <a:gd name="T4" fmla="*/ 70 w 158"/>
                  <a:gd name="T5" fmla="*/ 88 h 159"/>
                  <a:gd name="T6" fmla="*/ 0 w 158"/>
                  <a:gd name="T7" fmla="*/ 88 h 159"/>
                  <a:gd name="T8" fmla="*/ 0 w 158"/>
                  <a:gd name="T9" fmla="*/ 159 h 159"/>
                  <a:gd name="T10" fmla="*/ 0 w 158"/>
                  <a:gd name="T11" fmla="*/ 71 h 159"/>
                  <a:gd name="T12" fmla="*/ 70 w 158"/>
                  <a:gd name="T13" fmla="*/ 71 h 159"/>
                  <a:gd name="T14" fmla="*/ 70 w 158"/>
                  <a:gd name="T15" fmla="*/ 0 h 159"/>
                  <a:gd name="T16" fmla="*/ 0 w 158"/>
                  <a:gd name="T17" fmla="*/ 0 h 159"/>
                  <a:gd name="T18" fmla="*/ 0 w 158"/>
                  <a:gd name="T19" fmla="*/ 71 h 159"/>
                  <a:gd name="T20" fmla="*/ 87 w 158"/>
                  <a:gd name="T21" fmla="*/ 0 h 159"/>
                  <a:gd name="T22" fmla="*/ 87 w 158"/>
                  <a:gd name="T23" fmla="*/ 71 h 159"/>
                  <a:gd name="T24" fmla="*/ 158 w 158"/>
                  <a:gd name="T25" fmla="*/ 71 h 159"/>
                  <a:gd name="T26" fmla="*/ 158 w 158"/>
                  <a:gd name="T27" fmla="*/ 0 h 159"/>
                  <a:gd name="T28" fmla="*/ 87 w 158"/>
                  <a:gd name="T29" fmla="*/ 0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159"/>
                    </a:moveTo>
                    <a:lnTo>
                      <a:pt x="70" y="159"/>
                    </a:lnTo>
                    <a:lnTo>
                      <a:pt x="70" y="88"/>
                    </a:lnTo>
                    <a:lnTo>
                      <a:pt x="0" y="88"/>
                    </a:lnTo>
                    <a:lnTo>
                      <a:pt x="0" y="159"/>
                    </a:lnTo>
                    <a:close/>
                    <a:moveTo>
                      <a:pt x="0" y="71"/>
                    </a:moveTo>
                    <a:lnTo>
                      <a:pt x="70" y="71"/>
                    </a:lnTo>
                    <a:lnTo>
                      <a:pt x="70" y="0"/>
                    </a:lnTo>
                    <a:lnTo>
                      <a:pt x="0" y="0"/>
                    </a:lnTo>
                    <a:lnTo>
                      <a:pt x="0" y="71"/>
                    </a:lnTo>
                    <a:close/>
                    <a:moveTo>
                      <a:pt x="87" y="0"/>
                    </a:moveTo>
                    <a:lnTo>
                      <a:pt x="87" y="71"/>
                    </a:lnTo>
                    <a:lnTo>
                      <a:pt x="158" y="71"/>
                    </a:lnTo>
                    <a:lnTo>
                      <a:pt x="158" y="0"/>
                    </a:lnTo>
                    <a:lnTo>
                      <a:pt x="87" y="0"/>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7" name="Rectangle 87"/>
              <p:cNvSpPr>
                <a:spLocks noChangeArrowheads="1"/>
              </p:cNvSpPr>
              <p:nvPr/>
            </p:nvSpPr>
            <p:spPr bwMode="auto">
              <a:xfrm>
                <a:off x="1727200" y="3940175"/>
                <a:ext cx="1371600" cy="33338"/>
              </a:xfrm>
              <a:prstGeom prst="rect">
                <a:avLst/>
              </a:prstGeom>
              <a:solidFill>
                <a:srgbClr val="AFAF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8" name="Rectangle 88"/>
              <p:cNvSpPr>
                <a:spLocks noChangeArrowheads="1"/>
              </p:cNvSpPr>
              <p:nvPr/>
            </p:nvSpPr>
            <p:spPr bwMode="auto">
              <a:xfrm>
                <a:off x="1727200" y="3929063"/>
                <a:ext cx="1371600" cy="30163"/>
              </a:xfrm>
              <a:prstGeom prst="rect">
                <a:avLst/>
              </a:prstGeom>
              <a:solidFill>
                <a:srgbClr val="C9CA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9" name="Rectangle 89"/>
              <p:cNvSpPr>
                <a:spLocks noChangeArrowheads="1"/>
              </p:cNvSpPr>
              <p:nvPr/>
            </p:nvSpPr>
            <p:spPr bwMode="auto">
              <a:xfrm>
                <a:off x="2257425" y="4079875"/>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0" name="Freeform 90"/>
              <p:cNvSpPr>
                <a:spLocks noEditPoints="1"/>
              </p:cNvSpPr>
              <p:nvPr/>
            </p:nvSpPr>
            <p:spPr bwMode="auto">
              <a:xfrm>
                <a:off x="2282825" y="4102100"/>
                <a:ext cx="252413" cy="252413"/>
              </a:xfrm>
              <a:custGeom>
                <a:avLst/>
                <a:gdLst>
                  <a:gd name="T0" fmla="*/ 0 w 159"/>
                  <a:gd name="T1" fmla="*/ 71 h 159"/>
                  <a:gd name="T2" fmla="*/ 69 w 159"/>
                  <a:gd name="T3" fmla="*/ 71 h 159"/>
                  <a:gd name="T4" fmla="*/ 69 w 159"/>
                  <a:gd name="T5" fmla="*/ 0 h 159"/>
                  <a:gd name="T6" fmla="*/ 0 w 159"/>
                  <a:gd name="T7" fmla="*/ 0 h 159"/>
                  <a:gd name="T8" fmla="*/ 0 w 159"/>
                  <a:gd name="T9" fmla="*/ 71 h 159"/>
                  <a:gd name="T10" fmla="*/ 88 w 159"/>
                  <a:gd name="T11" fmla="*/ 0 h 159"/>
                  <a:gd name="T12" fmla="*/ 88 w 159"/>
                  <a:gd name="T13" fmla="*/ 71 h 159"/>
                  <a:gd name="T14" fmla="*/ 159 w 159"/>
                  <a:gd name="T15" fmla="*/ 71 h 159"/>
                  <a:gd name="T16" fmla="*/ 159 w 159"/>
                  <a:gd name="T17" fmla="*/ 0 h 159"/>
                  <a:gd name="T18" fmla="*/ 88 w 159"/>
                  <a:gd name="T19" fmla="*/ 0 h 159"/>
                  <a:gd name="T20" fmla="*/ 0 w 159"/>
                  <a:gd name="T21" fmla="*/ 159 h 159"/>
                  <a:gd name="T22" fmla="*/ 69 w 159"/>
                  <a:gd name="T23" fmla="*/ 159 h 159"/>
                  <a:gd name="T24" fmla="*/ 69 w 159"/>
                  <a:gd name="T25" fmla="*/ 88 h 159"/>
                  <a:gd name="T26" fmla="*/ 0 w 159"/>
                  <a:gd name="T27" fmla="*/ 88 h 159"/>
                  <a:gd name="T28" fmla="*/ 0 w 159"/>
                  <a:gd name="T29" fmla="*/ 159 h 159"/>
                  <a:gd name="T30" fmla="*/ 88 w 159"/>
                  <a:gd name="T31" fmla="*/ 159 h 159"/>
                  <a:gd name="T32" fmla="*/ 159 w 159"/>
                  <a:gd name="T33" fmla="*/ 159 h 159"/>
                  <a:gd name="T34" fmla="*/ 159 w 159"/>
                  <a:gd name="T35" fmla="*/ 88 h 159"/>
                  <a:gd name="T36" fmla="*/ 88 w 159"/>
                  <a:gd name="T37" fmla="*/ 88 h 159"/>
                  <a:gd name="T38" fmla="*/ 88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69" y="71"/>
                    </a:lnTo>
                    <a:lnTo>
                      <a:pt x="69" y="0"/>
                    </a:lnTo>
                    <a:lnTo>
                      <a:pt x="0" y="0"/>
                    </a:lnTo>
                    <a:lnTo>
                      <a:pt x="0" y="71"/>
                    </a:lnTo>
                    <a:close/>
                    <a:moveTo>
                      <a:pt x="88" y="0"/>
                    </a:moveTo>
                    <a:lnTo>
                      <a:pt x="88" y="71"/>
                    </a:lnTo>
                    <a:lnTo>
                      <a:pt x="159" y="71"/>
                    </a:lnTo>
                    <a:lnTo>
                      <a:pt x="159" y="0"/>
                    </a:lnTo>
                    <a:lnTo>
                      <a:pt x="88" y="0"/>
                    </a:lnTo>
                    <a:close/>
                    <a:moveTo>
                      <a:pt x="0" y="159"/>
                    </a:moveTo>
                    <a:lnTo>
                      <a:pt x="69" y="159"/>
                    </a:lnTo>
                    <a:lnTo>
                      <a:pt x="69" y="88"/>
                    </a:lnTo>
                    <a:lnTo>
                      <a:pt x="0" y="88"/>
                    </a:lnTo>
                    <a:lnTo>
                      <a:pt x="0" y="159"/>
                    </a:lnTo>
                    <a:close/>
                    <a:moveTo>
                      <a:pt x="88" y="159"/>
                    </a:moveTo>
                    <a:lnTo>
                      <a:pt x="159" y="159"/>
                    </a:lnTo>
                    <a:lnTo>
                      <a:pt x="159" y="88"/>
                    </a:lnTo>
                    <a:lnTo>
                      <a:pt x="88" y="88"/>
                    </a:lnTo>
                    <a:lnTo>
                      <a:pt x="88"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1" name="Rectangle 91"/>
              <p:cNvSpPr>
                <a:spLocks noChangeArrowheads="1"/>
              </p:cNvSpPr>
              <p:nvPr/>
            </p:nvSpPr>
            <p:spPr bwMode="auto">
              <a:xfrm>
                <a:off x="1820862" y="4079875"/>
                <a:ext cx="296863"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2" name="Freeform 92"/>
              <p:cNvSpPr>
                <a:spLocks noEditPoints="1"/>
              </p:cNvSpPr>
              <p:nvPr/>
            </p:nvSpPr>
            <p:spPr bwMode="auto">
              <a:xfrm>
                <a:off x="1844675" y="4102100"/>
                <a:ext cx="250825" cy="252413"/>
              </a:xfrm>
              <a:custGeom>
                <a:avLst/>
                <a:gdLst>
                  <a:gd name="T0" fmla="*/ 0 w 158"/>
                  <a:gd name="T1" fmla="*/ 159 h 159"/>
                  <a:gd name="T2" fmla="*/ 70 w 158"/>
                  <a:gd name="T3" fmla="*/ 159 h 159"/>
                  <a:gd name="T4" fmla="*/ 70 w 158"/>
                  <a:gd name="T5" fmla="*/ 88 h 159"/>
                  <a:gd name="T6" fmla="*/ 0 w 158"/>
                  <a:gd name="T7" fmla="*/ 88 h 159"/>
                  <a:gd name="T8" fmla="*/ 0 w 158"/>
                  <a:gd name="T9" fmla="*/ 159 h 159"/>
                  <a:gd name="T10" fmla="*/ 0 w 158"/>
                  <a:gd name="T11" fmla="*/ 71 h 159"/>
                  <a:gd name="T12" fmla="*/ 49 w 158"/>
                  <a:gd name="T13" fmla="*/ 71 h 159"/>
                  <a:gd name="T14" fmla="*/ 70 w 158"/>
                  <a:gd name="T15" fmla="*/ 71 h 159"/>
                  <a:gd name="T16" fmla="*/ 70 w 158"/>
                  <a:gd name="T17" fmla="*/ 0 h 159"/>
                  <a:gd name="T18" fmla="*/ 0 w 158"/>
                  <a:gd name="T19" fmla="*/ 0 h 159"/>
                  <a:gd name="T20" fmla="*/ 0 w 158"/>
                  <a:gd name="T21" fmla="*/ 71 h 159"/>
                  <a:gd name="T22" fmla="*/ 87 w 158"/>
                  <a:gd name="T23" fmla="*/ 159 h 159"/>
                  <a:gd name="T24" fmla="*/ 158 w 158"/>
                  <a:gd name="T25" fmla="*/ 159 h 159"/>
                  <a:gd name="T26" fmla="*/ 158 w 158"/>
                  <a:gd name="T27" fmla="*/ 88 h 159"/>
                  <a:gd name="T28" fmla="*/ 87 w 158"/>
                  <a:gd name="T29" fmla="*/ 88 h 159"/>
                  <a:gd name="T30" fmla="*/ 87 w 158"/>
                  <a:gd name="T31" fmla="*/ 159 h 159"/>
                  <a:gd name="T32" fmla="*/ 87 w 158"/>
                  <a:gd name="T33" fmla="*/ 0 h 159"/>
                  <a:gd name="T34" fmla="*/ 87 w 158"/>
                  <a:gd name="T35" fmla="*/ 71 h 159"/>
                  <a:gd name="T36" fmla="*/ 158 w 158"/>
                  <a:gd name="T37" fmla="*/ 71 h 159"/>
                  <a:gd name="T38" fmla="*/ 158 w 158"/>
                  <a:gd name="T39" fmla="*/ 0 h 159"/>
                  <a:gd name="T40" fmla="*/ 87 w 158"/>
                  <a:gd name="T41"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59">
                    <a:moveTo>
                      <a:pt x="0" y="159"/>
                    </a:moveTo>
                    <a:lnTo>
                      <a:pt x="70" y="159"/>
                    </a:lnTo>
                    <a:lnTo>
                      <a:pt x="70" y="88"/>
                    </a:lnTo>
                    <a:lnTo>
                      <a:pt x="0" y="88"/>
                    </a:lnTo>
                    <a:lnTo>
                      <a:pt x="0" y="159"/>
                    </a:lnTo>
                    <a:close/>
                    <a:moveTo>
                      <a:pt x="0" y="71"/>
                    </a:moveTo>
                    <a:lnTo>
                      <a:pt x="49" y="71"/>
                    </a:lnTo>
                    <a:lnTo>
                      <a:pt x="70" y="71"/>
                    </a:lnTo>
                    <a:lnTo>
                      <a:pt x="70" y="0"/>
                    </a:lnTo>
                    <a:lnTo>
                      <a:pt x="0" y="0"/>
                    </a:lnTo>
                    <a:lnTo>
                      <a:pt x="0" y="71"/>
                    </a:lnTo>
                    <a:close/>
                    <a:moveTo>
                      <a:pt x="87" y="159"/>
                    </a:moveTo>
                    <a:lnTo>
                      <a:pt x="158" y="159"/>
                    </a:lnTo>
                    <a:lnTo>
                      <a:pt x="158" y="88"/>
                    </a:lnTo>
                    <a:lnTo>
                      <a:pt x="87" y="88"/>
                    </a:lnTo>
                    <a:lnTo>
                      <a:pt x="87" y="159"/>
                    </a:lnTo>
                    <a:close/>
                    <a:moveTo>
                      <a:pt x="87" y="0"/>
                    </a:moveTo>
                    <a:lnTo>
                      <a:pt x="87" y="71"/>
                    </a:lnTo>
                    <a:lnTo>
                      <a:pt x="158" y="71"/>
                    </a:lnTo>
                    <a:lnTo>
                      <a:pt x="158" y="0"/>
                    </a:lnTo>
                    <a:lnTo>
                      <a:pt x="87" y="0"/>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grpSp>
        <p:grpSp>
          <p:nvGrpSpPr>
            <p:cNvPr id="43" name="群組 42"/>
            <p:cNvGrpSpPr/>
            <p:nvPr userDrawn="1"/>
          </p:nvGrpSpPr>
          <p:grpSpPr>
            <a:xfrm>
              <a:off x="7269996" y="1420451"/>
              <a:ext cx="1693597" cy="2075134"/>
              <a:chOff x="-319088" y="2689225"/>
              <a:chExt cx="1446213" cy="1916113"/>
            </a:xfrm>
          </p:grpSpPr>
          <p:sp>
            <p:nvSpPr>
              <p:cNvPr id="44" name="Rectangle 9"/>
              <p:cNvSpPr>
                <a:spLocks noChangeArrowheads="1"/>
              </p:cNvSpPr>
              <p:nvPr/>
            </p:nvSpPr>
            <p:spPr bwMode="auto">
              <a:xfrm>
                <a:off x="-255588" y="3063875"/>
                <a:ext cx="1311275" cy="1450975"/>
              </a:xfrm>
              <a:prstGeom prst="rect">
                <a:avLst/>
              </a:prstGeom>
              <a:solidFill>
                <a:srgbClr val="A8A9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5" name="Freeform 11"/>
              <p:cNvSpPr>
                <a:spLocks/>
              </p:cNvSpPr>
              <p:nvPr/>
            </p:nvSpPr>
            <p:spPr bwMode="auto">
              <a:xfrm>
                <a:off x="-319088" y="2689225"/>
                <a:ext cx="1446213" cy="434975"/>
              </a:xfrm>
              <a:custGeom>
                <a:avLst/>
                <a:gdLst>
                  <a:gd name="T0" fmla="*/ 911 w 911"/>
                  <a:gd name="T1" fmla="*/ 274 h 274"/>
                  <a:gd name="T2" fmla="*/ 0 w 911"/>
                  <a:gd name="T3" fmla="*/ 274 h 274"/>
                  <a:gd name="T4" fmla="*/ 102 w 911"/>
                  <a:gd name="T5" fmla="*/ 0 h 274"/>
                  <a:gd name="T6" fmla="*/ 807 w 911"/>
                  <a:gd name="T7" fmla="*/ 0 h 274"/>
                  <a:gd name="T8" fmla="*/ 911 w 911"/>
                  <a:gd name="T9" fmla="*/ 274 h 274"/>
                </a:gdLst>
                <a:ahLst/>
                <a:cxnLst>
                  <a:cxn ang="0">
                    <a:pos x="T0" y="T1"/>
                  </a:cxn>
                  <a:cxn ang="0">
                    <a:pos x="T2" y="T3"/>
                  </a:cxn>
                  <a:cxn ang="0">
                    <a:pos x="T4" y="T5"/>
                  </a:cxn>
                  <a:cxn ang="0">
                    <a:pos x="T6" y="T7"/>
                  </a:cxn>
                  <a:cxn ang="0">
                    <a:pos x="T8" y="T9"/>
                  </a:cxn>
                </a:cxnLst>
                <a:rect l="0" t="0" r="r" b="b"/>
                <a:pathLst>
                  <a:path w="911" h="274">
                    <a:moveTo>
                      <a:pt x="911" y="274"/>
                    </a:moveTo>
                    <a:lnTo>
                      <a:pt x="0" y="274"/>
                    </a:lnTo>
                    <a:lnTo>
                      <a:pt x="102" y="0"/>
                    </a:lnTo>
                    <a:lnTo>
                      <a:pt x="807" y="0"/>
                    </a:lnTo>
                    <a:lnTo>
                      <a:pt x="911" y="274"/>
                    </a:lnTo>
                    <a:close/>
                  </a:path>
                </a:pathLst>
              </a:custGeom>
              <a:solidFill>
                <a:srgbClr val="6344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6" name="Rectangle 13"/>
              <p:cNvSpPr>
                <a:spLocks noChangeArrowheads="1"/>
              </p:cNvSpPr>
              <p:nvPr/>
            </p:nvSpPr>
            <p:spPr bwMode="auto">
              <a:xfrm>
                <a:off x="-304800" y="4514850"/>
                <a:ext cx="1412875" cy="90488"/>
              </a:xfrm>
              <a:prstGeom prst="rect">
                <a:avLst/>
              </a:prstGeom>
              <a:solidFill>
                <a:srgbClr val="A27A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7" name="Freeform 14"/>
              <p:cNvSpPr>
                <a:spLocks/>
              </p:cNvSpPr>
              <p:nvPr/>
            </p:nvSpPr>
            <p:spPr bwMode="auto">
              <a:xfrm>
                <a:off x="-38100" y="2749550"/>
                <a:ext cx="285750" cy="58738"/>
              </a:xfrm>
              <a:custGeom>
                <a:avLst/>
                <a:gdLst>
                  <a:gd name="T0" fmla="*/ 180 w 180"/>
                  <a:gd name="T1" fmla="*/ 37 h 37"/>
                  <a:gd name="T2" fmla="*/ 0 w 180"/>
                  <a:gd name="T3" fmla="*/ 37 h 37"/>
                  <a:gd name="T4" fmla="*/ 22 w 180"/>
                  <a:gd name="T5" fmla="*/ 0 h 37"/>
                  <a:gd name="T6" fmla="*/ 159 w 180"/>
                  <a:gd name="T7" fmla="*/ 0 h 37"/>
                  <a:gd name="T8" fmla="*/ 180 w 180"/>
                  <a:gd name="T9" fmla="*/ 37 h 37"/>
                </a:gdLst>
                <a:ahLst/>
                <a:cxnLst>
                  <a:cxn ang="0">
                    <a:pos x="T0" y="T1"/>
                  </a:cxn>
                  <a:cxn ang="0">
                    <a:pos x="T2" y="T3"/>
                  </a:cxn>
                  <a:cxn ang="0">
                    <a:pos x="T4" y="T5"/>
                  </a:cxn>
                  <a:cxn ang="0">
                    <a:pos x="T6" y="T7"/>
                  </a:cxn>
                  <a:cxn ang="0">
                    <a:pos x="T8" y="T9"/>
                  </a:cxn>
                </a:cxnLst>
                <a:rect l="0" t="0" r="r" b="b"/>
                <a:pathLst>
                  <a:path w="180" h="37">
                    <a:moveTo>
                      <a:pt x="180" y="37"/>
                    </a:moveTo>
                    <a:lnTo>
                      <a:pt x="0" y="37"/>
                    </a:lnTo>
                    <a:lnTo>
                      <a:pt x="22" y="0"/>
                    </a:lnTo>
                    <a:lnTo>
                      <a:pt x="159" y="0"/>
                    </a:lnTo>
                    <a:lnTo>
                      <a:pt x="180" y="37"/>
                    </a:lnTo>
                    <a:close/>
                  </a:path>
                </a:pathLst>
              </a:custGeom>
              <a:solidFill>
                <a:srgbClr val="AE6F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8" name="Rectangle 15"/>
              <p:cNvSpPr>
                <a:spLocks noChangeArrowheads="1"/>
              </p:cNvSpPr>
              <p:nvPr/>
            </p:nvSpPr>
            <p:spPr bwMode="auto">
              <a:xfrm>
                <a:off x="-19050" y="2808288"/>
                <a:ext cx="247650" cy="249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9" name="Freeform 16"/>
              <p:cNvSpPr>
                <a:spLocks noEditPoints="1"/>
              </p:cNvSpPr>
              <p:nvPr/>
            </p:nvSpPr>
            <p:spPr bwMode="auto">
              <a:xfrm>
                <a:off x="0" y="2827338"/>
                <a:ext cx="206375" cy="206375"/>
              </a:xfrm>
              <a:custGeom>
                <a:avLst/>
                <a:gdLst>
                  <a:gd name="T0" fmla="*/ 0 w 130"/>
                  <a:gd name="T1" fmla="*/ 59 h 130"/>
                  <a:gd name="T2" fmla="*/ 59 w 130"/>
                  <a:gd name="T3" fmla="*/ 59 h 130"/>
                  <a:gd name="T4" fmla="*/ 59 w 130"/>
                  <a:gd name="T5" fmla="*/ 0 h 130"/>
                  <a:gd name="T6" fmla="*/ 0 w 130"/>
                  <a:gd name="T7" fmla="*/ 0 h 130"/>
                  <a:gd name="T8" fmla="*/ 0 w 130"/>
                  <a:gd name="T9" fmla="*/ 59 h 130"/>
                  <a:gd name="T10" fmla="*/ 0 w 130"/>
                  <a:gd name="T11" fmla="*/ 130 h 130"/>
                  <a:gd name="T12" fmla="*/ 59 w 130"/>
                  <a:gd name="T13" fmla="*/ 130 h 130"/>
                  <a:gd name="T14" fmla="*/ 59 w 130"/>
                  <a:gd name="T15" fmla="*/ 74 h 130"/>
                  <a:gd name="T16" fmla="*/ 0 w 130"/>
                  <a:gd name="T17" fmla="*/ 74 h 130"/>
                  <a:gd name="T18" fmla="*/ 0 w 130"/>
                  <a:gd name="T19" fmla="*/ 130 h 130"/>
                  <a:gd name="T20" fmla="*/ 73 w 130"/>
                  <a:gd name="T21" fmla="*/ 130 h 130"/>
                  <a:gd name="T22" fmla="*/ 130 w 130"/>
                  <a:gd name="T23" fmla="*/ 130 h 130"/>
                  <a:gd name="T24" fmla="*/ 130 w 130"/>
                  <a:gd name="T25" fmla="*/ 74 h 130"/>
                  <a:gd name="T26" fmla="*/ 73 w 130"/>
                  <a:gd name="T27" fmla="*/ 74 h 130"/>
                  <a:gd name="T28" fmla="*/ 73 w 130"/>
                  <a:gd name="T29" fmla="*/ 130 h 130"/>
                  <a:gd name="T30" fmla="*/ 73 w 130"/>
                  <a:gd name="T31" fmla="*/ 0 h 130"/>
                  <a:gd name="T32" fmla="*/ 73 w 130"/>
                  <a:gd name="T33" fmla="*/ 59 h 130"/>
                  <a:gd name="T34" fmla="*/ 130 w 130"/>
                  <a:gd name="T35" fmla="*/ 59 h 130"/>
                  <a:gd name="T36" fmla="*/ 130 w 130"/>
                  <a:gd name="T37" fmla="*/ 0 h 130"/>
                  <a:gd name="T38" fmla="*/ 73 w 130"/>
                  <a:gd name="T3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0">
                    <a:moveTo>
                      <a:pt x="0" y="59"/>
                    </a:moveTo>
                    <a:lnTo>
                      <a:pt x="59" y="59"/>
                    </a:lnTo>
                    <a:lnTo>
                      <a:pt x="59" y="0"/>
                    </a:lnTo>
                    <a:lnTo>
                      <a:pt x="0" y="0"/>
                    </a:lnTo>
                    <a:lnTo>
                      <a:pt x="0" y="59"/>
                    </a:lnTo>
                    <a:close/>
                    <a:moveTo>
                      <a:pt x="0" y="130"/>
                    </a:moveTo>
                    <a:lnTo>
                      <a:pt x="59" y="130"/>
                    </a:lnTo>
                    <a:lnTo>
                      <a:pt x="59" y="74"/>
                    </a:lnTo>
                    <a:lnTo>
                      <a:pt x="0" y="74"/>
                    </a:lnTo>
                    <a:lnTo>
                      <a:pt x="0" y="130"/>
                    </a:lnTo>
                    <a:close/>
                    <a:moveTo>
                      <a:pt x="73" y="130"/>
                    </a:moveTo>
                    <a:lnTo>
                      <a:pt x="130" y="130"/>
                    </a:lnTo>
                    <a:lnTo>
                      <a:pt x="130" y="74"/>
                    </a:lnTo>
                    <a:lnTo>
                      <a:pt x="73" y="74"/>
                    </a:lnTo>
                    <a:lnTo>
                      <a:pt x="73" y="130"/>
                    </a:lnTo>
                    <a:close/>
                    <a:moveTo>
                      <a:pt x="73" y="0"/>
                    </a:moveTo>
                    <a:lnTo>
                      <a:pt x="73" y="59"/>
                    </a:lnTo>
                    <a:lnTo>
                      <a:pt x="130" y="59"/>
                    </a:lnTo>
                    <a:lnTo>
                      <a:pt x="130" y="0"/>
                    </a:lnTo>
                    <a:lnTo>
                      <a:pt x="73" y="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0" name="Freeform 17"/>
              <p:cNvSpPr>
                <a:spLocks/>
              </p:cNvSpPr>
              <p:nvPr/>
            </p:nvSpPr>
            <p:spPr bwMode="auto">
              <a:xfrm>
                <a:off x="547687" y="2749550"/>
                <a:ext cx="285750" cy="58738"/>
              </a:xfrm>
              <a:custGeom>
                <a:avLst/>
                <a:gdLst>
                  <a:gd name="T0" fmla="*/ 180 w 180"/>
                  <a:gd name="T1" fmla="*/ 37 h 37"/>
                  <a:gd name="T2" fmla="*/ 0 w 180"/>
                  <a:gd name="T3" fmla="*/ 37 h 37"/>
                  <a:gd name="T4" fmla="*/ 22 w 180"/>
                  <a:gd name="T5" fmla="*/ 0 h 37"/>
                  <a:gd name="T6" fmla="*/ 161 w 180"/>
                  <a:gd name="T7" fmla="*/ 0 h 37"/>
                  <a:gd name="T8" fmla="*/ 180 w 180"/>
                  <a:gd name="T9" fmla="*/ 37 h 37"/>
                </a:gdLst>
                <a:ahLst/>
                <a:cxnLst>
                  <a:cxn ang="0">
                    <a:pos x="T0" y="T1"/>
                  </a:cxn>
                  <a:cxn ang="0">
                    <a:pos x="T2" y="T3"/>
                  </a:cxn>
                  <a:cxn ang="0">
                    <a:pos x="T4" y="T5"/>
                  </a:cxn>
                  <a:cxn ang="0">
                    <a:pos x="T6" y="T7"/>
                  </a:cxn>
                  <a:cxn ang="0">
                    <a:pos x="T8" y="T9"/>
                  </a:cxn>
                </a:cxnLst>
                <a:rect l="0" t="0" r="r" b="b"/>
                <a:pathLst>
                  <a:path w="180" h="37">
                    <a:moveTo>
                      <a:pt x="180" y="37"/>
                    </a:moveTo>
                    <a:lnTo>
                      <a:pt x="0" y="37"/>
                    </a:lnTo>
                    <a:lnTo>
                      <a:pt x="22" y="0"/>
                    </a:lnTo>
                    <a:lnTo>
                      <a:pt x="161" y="0"/>
                    </a:lnTo>
                    <a:lnTo>
                      <a:pt x="180" y="37"/>
                    </a:lnTo>
                    <a:close/>
                  </a:path>
                </a:pathLst>
              </a:custGeom>
              <a:solidFill>
                <a:srgbClr val="AE6F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1" name="Rectangle 18"/>
              <p:cNvSpPr>
                <a:spLocks noChangeArrowheads="1"/>
              </p:cNvSpPr>
              <p:nvPr/>
            </p:nvSpPr>
            <p:spPr bwMode="auto">
              <a:xfrm>
                <a:off x="571500" y="2808288"/>
                <a:ext cx="242888" cy="249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2" name="Freeform 19"/>
              <p:cNvSpPr>
                <a:spLocks noEditPoints="1"/>
              </p:cNvSpPr>
              <p:nvPr/>
            </p:nvSpPr>
            <p:spPr bwMode="auto">
              <a:xfrm>
                <a:off x="588962" y="2827338"/>
                <a:ext cx="207963" cy="206375"/>
              </a:xfrm>
              <a:custGeom>
                <a:avLst/>
                <a:gdLst>
                  <a:gd name="T0" fmla="*/ 0 w 131"/>
                  <a:gd name="T1" fmla="*/ 130 h 130"/>
                  <a:gd name="T2" fmla="*/ 57 w 131"/>
                  <a:gd name="T3" fmla="*/ 130 h 130"/>
                  <a:gd name="T4" fmla="*/ 57 w 131"/>
                  <a:gd name="T5" fmla="*/ 74 h 130"/>
                  <a:gd name="T6" fmla="*/ 0 w 131"/>
                  <a:gd name="T7" fmla="*/ 74 h 130"/>
                  <a:gd name="T8" fmla="*/ 0 w 131"/>
                  <a:gd name="T9" fmla="*/ 130 h 130"/>
                  <a:gd name="T10" fmla="*/ 0 w 131"/>
                  <a:gd name="T11" fmla="*/ 59 h 130"/>
                  <a:gd name="T12" fmla="*/ 57 w 131"/>
                  <a:gd name="T13" fmla="*/ 59 h 130"/>
                  <a:gd name="T14" fmla="*/ 57 w 131"/>
                  <a:gd name="T15" fmla="*/ 0 h 130"/>
                  <a:gd name="T16" fmla="*/ 0 w 131"/>
                  <a:gd name="T17" fmla="*/ 0 h 130"/>
                  <a:gd name="T18" fmla="*/ 0 w 131"/>
                  <a:gd name="T19" fmla="*/ 59 h 130"/>
                  <a:gd name="T20" fmla="*/ 71 w 131"/>
                  <a:gd name="T21" fmla="*/ 130 h 130"/>
                  <a:gd name="T22" fmla="*/ 131 w 131"/>
                  <a:gd name="T23" fmla="*/ 130 h 130"/>
                  <a:gd name="T24" fmla="*/ 131 w 131"/>
                  <a:gd name="T25" fmla="*/ 74 h 130"/>
                  <a:gd name="T26" fmla="*/ 71 w 131"/>
                  <a:gd name="T27" fmla="*/ 74 h 130"/>
                  <a:gd name="T28" fmla="*/ 71 w 131"/>
                  <a:gd name="T29" fmla="*/ 130 h 130"/>
                  <a:gd name="T30" fmla="*/ 71 w 131"/>
                  <a:gd name="T31" fmla="*/ 0 h 130"/>
                  <a:gd name="T32" fmla="*/ 71 w 131"/>
                  <a:gd name="T33" fmla="*/ 59 h 130"/>
                  <a:gd name="T34" fmla="*/ 131 w 131"/>
                  <a:gd name="T35" fmla="*/ 59 h 130"/>
                  <a:gd name="T36" fmla="*/ 131 w 131"/>
                  <a:gd name="T37" fmla="*/ 0 h 130"/>
                  <a:gd name="T38" fmla="*/ 71 w 131"/>
                  <a:gd name="T3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0">
                    <a:moveTo>
                      <a:pt x="0" y="130"/>
                    </a:moveTo>
                    <a:lnTo>
                      <a:pt x="57" y="130"/>
                    </a:lnTo>
                    <a:lnTo>
                      <a:pt x="57" y="74"/>
                    </a:lnTo>
                    <a:lnTo>
                      <a:pt x="0" y="74"/>
                    </a:lnTo>
                    <a:lnTo>
                      <a:pt x="0" y="130"/>
                    </a:lnTo>
                    <a:close/>
                    <a:moveTo>
                      <a:pt x="0" y="59"/>
                    </a:moveTo>
                    <a:lnTo>
                      <a:pt x="57" y="59"/>
                    </a:lnTo>
                    <a:lnTo>
                      <a:pt x="57" y="0"/>
                    </a:lnTo>
                    <a:lnTo>
                      <a:pt x="0" y="0"/>
                    </a:lnTo>
                    <a:lnTo>
                      <a:pt x="0" y="59"/>
                    </a:lnTo>
                    <a:close/>
                    <a:moveTo>
                      <a:pt x="71" y="130"/>
                    </a:moveTo>
                    <a:lnTo>
                      <a:pt x="131" y="130"/>
                    </a:lnTo>
                    <a:lnTo>
                      <a:pt x="131" y="74"/>
                    </a:lnTo>
                    <a:lnTo>
                      <a:pt x="71" y="74"/>
                    </a:lnTo>
                    <a:lnTo>
                      <a:pt x="71" y="130"/>
                    </a:lnTo>
                    <a:close/>
                    <a:moveTo>
                      <a:pt x="71" y="0"/>
                    </a:moveTo>
                    <a:lnTo>
                      <a:pt x="71" y="59"/>
                    </a:lnTo>
                    <a:lnTo>
                      <a:pt x="131" y="59"/>
                    </a:lnTo>
                    <a:lnTo>
                      <a:pt x="131" y="0"/>
                    </a:lnTo>
                    <a:lnTo>
                      <a:pt x="71" y="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3" name="Rectangle 20"/>
              <p:cNvSpPr>
                <a:spLocks noChangeArrowheads="1"/>
              </p:cNvSpPr>
              <p:nvPr/>
            </p:nvSpPr>
            <p:spPr bwMode="auto">
              <a:xfrm>
                <a:off x="255587" y="3214688"/>
                <a:ext cx="300038"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4" name="Freeform 21"/>
              <p:cNvSpPr>
                <a:spLocks noEditPoints="1"/>
              </p:cNvSpPr>
              <p:nvPr/>
            </p:nvSpPr>
            <p:spPr bwMode="auto">
              <a:xfrm>
                <a:off x="277812" y="3241675"/>
                <a:ext cx="252413" cy="250825"/>
              </a:xfrm>
              <a:custGeom>
                <a:avLst/>
                <a:gdLst>
                  <a:gd name="T0" fmla="*/ 0 w 159"/>
                  <a:gd name="T1" fmla="*/ 68 h 158"/>
                  <a:gd name="T2" fmla="*/ 71 w 159"/>
                  <a:gd name="T3" fmla="*/ 68 h 158"/>
                  <a:gd name="T4" fmla="*/ 71 w 159"/>
                  <a:gd name="T5" fmla="*/ 0 h 158"/>
                  <a:gd name="T6" fmla="*/ 0 w 159"/>
                  <a:gd name="T7" fmla="*/ 0 h 158"/>
                  <a:gd name="T8" fmla="*/ 0 w 159"/>
                  <a:gd name="T9" fmla="*/ 68 h 158"/>
                  <a:gd name="T10" fmla="*/ 90 w 159"/>
                  <a:gd name="T11" fmla="*/ 0 h 158"/>
                  <a:gd name="T12" fmla="*/ 90 w 159"/>
                  <a:gd name="T13" fmla="*/ 68 h 158"/>
                  <a:gd name="T14" fmla="*/ 159 w 159"/>
                  <a:gd name="T15" fmla="*/ 68 h 158"/>
                  <a:gd name="T16" fmla="*/ 159 w 159"/>
                  <a:gd name="T17" fmla="*/ 0 h 158"/>
                  <a:gd name="T18" fmla="*/ 90 w 159"/>
                  <a:gd name="T19" fmla="*/ 0 h 158"/>
                  <a:gd name="T20" fmla="*/ 0 w 159"/>
                  <a:gd name="T21" fmla="*/ 158 h 158"/>
                  <a:gd name="T22" fmla="*/ 71 w 159"/>
                  <a:gd name="T23" fmla="*/ 158 h 158"/>
                  <a:gd name="T24" fmla="*/ 71 w 159"/>
                  <a:gd name="T25" fmla="*/ 87 h 158"/>
                  <a:gd name="T26" fmla="*/ 0 w 159"/>
                  <a:gd name="T27" fmla="*/ 87 h 158"/>
                  <a:gd name="T28" fmla="*/ 0 w 159"/>
                  <a:gd name="T29" fmla="*/ 158 h 158"/>
                  <a:gd name="T30" fmla="*/ 90 w 159"/>
                  <a:gd name="T31" fmla="*/ 158 h 158"/>
                  <a:gd name="T32" fmla="*/ 159 w 159"/>
                  <a:gd name="T33" fmla="*/ 158 h 158"/>
                  <a:gd name="T34" fmla="*/ 159 w 159"/>
                  <a:gd name="T35" fmla="*/ 87 h 158"/>
                  <a:gd name="T36" fmla="*/ 90 w 159"/>
                  <a:gd name="T37" fmla="*/ 87 h 158"/>
                  <a:gd name="T38" fmla="*/ 90 w 159"/>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8">
                    <a:moveTo>
                      <a:pt x="0" y="68"/>
                    </a:moveTo>
                    <a:lnTo>
                      <a:pt x="71" y="68"/>
                    </a:lnTo>
                    <a:lnTo>
                      <a:pt x="71" y="0"/>
                    </a:lnTo>
                    <a:lnTo>
                      <a:pt x="0" y="0"/>
                    </a:lnTo>
                    <a:lnTo>
                      <a:pt x="0" y="68"/>
                    </a:lnTo>
                    <a:close/>
                    <a:moveTo>
                      <a:pt x="90" y="0"/>
                    </a:moveTo>
                    <a:lnTo>
                      <a:pt x="90" y="68"/>
                    </a:lnTo>
                    <a:lnTo>
                      <a:pt x="159" y="68"/>
                    </a:lnTo>
                    <a:lnTo>
                      <a:pt x="159" y="0"/>
                    </a:lnTo>
                    <a:lnTo>
                      <a:pt x="90" y="0"/>
                    </a:lnTo>
                    <a:close/>
                    <a:moveTo>
                      <a:pt x="0" y="158"/>
                    </a:moveTo>
                    <a:lnTo>
                      <a:pt x="71" y="158"/>
                    </a:lnTo>
                    <a:lnTo>
                      <a:pt x="71" y="87"/>
                    </a:lnTo>
                    <a:lnTo>
                      <a:pt x="0" y="87"/>
                    </a:lnTo>
                    <a:lnTo>
                      <a:pt x="0" y="158"/>
                    </a:lnTo>
                    <a:close/>
                    <a:moveTo>
                      <a:pt x="90" y="158"/>
                    </a:moveTo>
                    <a:lnTo>
                      <a:pt x="159" y="158"/>
                    </a:lnTo>
                    <a:lnTo>
                      <a:pt x="159" y="87"/>
                    </a:lnTo>
                    <a:lnTo>
                      <a:pt x="90" y="87"/>
                    </a:lnTo>
                    <a:lnTo>
                      <a:pt x="90" y="158"/>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5" name="Rectangle 22"/>
              <p:cNvSpPr>
                <a:spLocks noChangeArrowheads="1"/>
              </p:cNvSpPr>
              <p:nvPr/>
            </p:nvSpPr>
            <p:spPr bwMode="auto">
              <a:xfrm>
                <a:off x="671512" y="3214688"/>
                <a:ext cx="296863"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6" name="Freeform 23"/>
              <p:cNvSpPr>
                <a:spLocks noEditPoints="1"/>
              </p:cNvSpPr>
              <p:nvPr/>
            </p:nvSpPr>
            <p:spPr bwMode="auto">
              <a:xfrm>
                <a:off x="695325" y="3241675"/>
                <a:ext cx="250825" cy="250825"/>
              </a:xfrm>
              <a:custGeom>
                <a:avLst/>
                <a:gdLst>
                  <a:gd name="T0" fmla="*/ 0 w 158"/>
                  <a:gd name="T1" fmla="*/ 68 h 158"/>
                  <a:gd name="T2" fmla="*/ 71 w 158"/>
                  <a:gd name="T3" fmla="*/ 68 h 158"/>
                  <a:gd name="T4" fmla="*/ 71 w 158"/>
                  <a:gd name="T5" fmla="*/ 0 h 158"/>
                  <a:gd name="T6" fmla="*/ 0 w 158"/>
                  <a:gd name="T7" fmla="*/ 0 h 158"/>
                  <a:gd name="T8" fmla="*/ 0 w 158"/>
                  <a:gd name="T9" fmla="*/ 68 h 158"/>
                  <a:gd name="T10" fmla="*/ 87 w 158"/>
                  <a:gd name="T11" fmla="*/ 0 h 158"/>
                  <a:gd name="T12" fmla="*/ 87 w 158"/>
                  <a:gd name="T13" fmla="*/ 68 h 158"/>
                  <a:gd name="T14" fmla="*/ 158 w 158"/>
                  <a:gd name="T15" fmla="*/ 68 h 158"/>
                  <a:gd name="T16" fmla="*/ 158 w 158"/>
                  <a:gd name="T17" fmla="*/ 0 h 158"/>
                  <a:gd name="T18" fmla="*/ 87 w 158"/>
                  <a:gd name="T19" fmla="*/ 0 h 158"/>
                  <a:gd name="T20" fmla="*/ 0 w 158"/>
                  <a:gd name="T21" fmla="*/ 158 h 158"/>
                  <a:gd name="T22" fmla="*/ 71 w 158"/>
                  <a:gd name="T23" fmla="*/ 158 h 158"/>
                  <a:gd name="T24" fmla="*/ 71 w 158"/>
                  <a:gd name="T25" fmla="*/ 87 h 158"/>
                  <a:gd name="T26" fmla="*/ 0 w 158"/>
                  <a:gd name="T27" fmla="*/ 87 h 158"/>
                  <a:gd name="T28" fmla="*/ 0 w 158"/>
                  <a:gd name="T29" fmla="*/ 158 h 158"/>
                  <a:gd name="T30" fmla="*/ 87 w 158"/>
                  <a:gd name="T31" fmla="*/ 158 h 158"/>
                  <a:gd name="T32" fmla="*/ 158 w 158"/>
                  <a:gd name="T33" fmla="*/ 158 h 158"/>
                  <a:gd name="T34" fmla="*/ 158 w 158"/>
                  <a:gd name="T35" fmla="*/ 87 h 158"/>
                  <a:gd name="T36" fmla="*/ 87 w 158"/>
                  <a:gd name="T37" fmla="*/ 87 h 158"/>
                  <a:gd name="T38" fmla="*/ 87 w 158"/>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8">
                    <a:moveTo>
                      <a:pt x="0" y="68"/>
                    </a:moveTo>
                    <a:lnTo>
                      <a:pt x="71" y="68"/>
                    </a:lnTo>
                    <a:lnTo>
                      <a:pt x="71" y="0"/>
                    </a:lnTo>
                    <a:lnTo>
                      <a:pt x="0" y="0"/>
                    </a:lnTo>
                    <a:lnTo>
                      <a:pt x="0" y="68"/>
                    </a:lnTo>
                    <a:close/>
                    <a:moveTo>
                      <a:pt x="87" y="0"/>
                    </a:moveTo>
                    <a:lnTo>
                      <a:pt x="87" y="68"/>
                    </a:lnTo>
                    <a:lnTo>
                      <a:pt x="158" y="68"/>
                    </a:lnTo>
                    <a:lnTo>
                      <a:pt x="158" y="0"/>
                    </a:lnTo>
                    <a:lnTo>
                      <a:pt x="87" y="0"/>
                    </a:lnTo>
                    <a:close/>
                    <a:moveTo>
                      <a:pt x="0" y="158"/>
                    </a:moveTo>
                    <a:lnTo>
                      <a:pt x="71" y="158"/>
                    </a:lnTo>
                    <a:lnTo>
                      <a:pt x="71" y="87"/>
                    </a:lnTo>
                    <a:lnTo>
                      <a:pt x="0" y="87"/>
                    </a:lnTo>
                    <a:lnTo>
                      <a:pt x="0" y="158"/>
                    </a:lnTo>
                    <a:close/>
                    <a:moveTo>
                      <a:pt x="87" y="158"/>
                    </a:moveTo>
                    <a:lnTo>
                      <a:pt x="158" y="158"/>
                    </a:lnTo>
                    <a:lnTo>
                      <a:pt x="158" y="87"/>
                    </a:lnTo>
                    <a:lnTo>
                      <a:pt x="87" y="87"/>
                    </a:lnTo>
                    <a:lnTo>
                      <a:pt x="87" y="158"/>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7" name="Rectangle 24"/>
              <p:cNvSpPr>
                <a:spLocks noChangeArrowheads="1"/>
              </p:cNvSpPr>
              <p:nvPr/>
            </p:nvSpPr>
            <p:spPr bwMode="auto">
              <a:xfrm>
                <a:off x="-161925" y="3214688"/>
                <a:ext cx="301625"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8" name="Freeform 25"/>
              <p:cNvSpPr>
                <a:spLocks noEditPoints="1"/>
              </p:cNvSpPr>
              <p:nvPr/>
            </p:nvSpPr>
            <p:spPr bwMode="auto">
              <a:xfrm>
                <a:off x="-134938" y="3241675"/>
                <a:ext cx="250825" cy="250825"/>
              </a:xfrm>
              <a:custGeom>
                <a:avLst/>
                <a:gdLst>
                  <a:gd name="T0" fmla="*/ 0 w 158"/>
                  <a:gd name="T1" fmla="*/ 68 h 158"/>
                  <a:gd name="T2" fmla="*/ 71 w 158"/>
                  <a:gd name="T3" fmla="*/ 68 h 158"/>
                  <a:gd name="T4" fmla="*/ 71 w 158"/>
                  <a:gd name="T5" fmla="*/ 0 h 158"/>
                  <a:gd name="T6" fmla="*/ 0 w 158"/>
                  <a:gd name="T7" fmla="*/ 0 h 158"/>
                  <a:gd name="T8" fmla="*/ 0 w 158"/>
                  <a:gd name="T9" fmla="*/ 68 h 158"/>
                  <a:gd name="T10" fmla="*/ 87 w 158"/>
                  <a:gd name="T11" fmla="*/ 0 h 158"/>
                  <a:gd name="T12" fmla="*/ 87 w 158"/>
                  <a:gd name="T13" fmla="*/ 68 h 158"/>
                  <a:gd name="T14" fmla="*/ 158 w 158"/>
                  <a:gd name="T15" fmla="*/ 68 h 158"/>
                  <a:gd name="T16" fmla="*/ 158 w 158"/>
                  <a:gd name="T17" fmla="*/ 0 h 158"/>
                  <a:gd name="T18" fmla="*/ 87 w 158"/>
                  <a:gd name="T19" fmla="*/ 0 h 158"/>
                  <a:gd name="T20" fmla="*/ 0 w 158"/>
                  <a:gd name="T21" fmla="*/ 158 h 158"/>
                  <a:gd name="T22" fmla="*/ 71 w 158"/>
                  <a:gd name="T23" fmla="*/ 158 h 158"/>
                  <a:gd name="T24" fmla="*/ 71 w 158"/>
                  <a:gd name="T25" fmla="*/ 87 h 158"/>
                  <a:gd name="T26" fmla="*/ 0 w 158"/>
                  <a:gd name="T27" fmla="*/ 87 h 158"/>
                  <a:gd name="T28" fmla="*/ 0 w 158"/>
                  <a:gd name="T29" fmla="*/ 158 h 158"/>
                  <a:gd name="T30" fmla="*/ 87 w 158"/>
                  <a:gd name="T31" fmla="*/ 158 h 158"/>
                  <a:gd name="T32" fmla="*/ 158 w 158"/>
                  <a:gd name="T33" fmla="*/ 158 h 158"/>
                  <a:gd name="T34" fmla="*/ 158 w 158"/>
                  <a:gd name="T35" fmla="*/ 87 h 158"/>
                  <a:gd name="T36" fmla="*/ 87 w 158"/>
                  <a:gd name="T37" fmla="*/ 87 h 158"/>
                  <a:gd name="T38" fmla="*/ 87 w 158"/>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8">
                    <a:moveTo>
                      <a:pt x="0" y="68"/>
                    </a:moveTo>
                    <a:lnTo>
                      <a:pt x="71" y="68"/>
                    </a:lnTo>
                    <a:lnTo>
                      <a:pt x="71" y="0"/>
                    </a:lnTo>
                    <a:lnTo>
                      <a:pt x="0" y="0"/>
                    </a:lnTo>
                    <a:lnTo>
                      <a:pt x="0" y="68"/>
                    </a:lnTo>
                    <a:close/>
                    <a:moveTo>
                      <a:pt x="87" y="0"/>
                    </a:moveTo>
                    <a:lnTo>
                      <a:pt x="87" y="68"/>
                    </a:lnTo>
                    <a:lnTo>
                      <a:pt x="158" y="68"/>
                    </a:lnTo>
                    <a:lnTo>
                      <a:pt x="158" y="0"/>
                    </a:lnTo>
                    <a:lnTo>
                      <a:pt x="87" y="0"/>
                    </a:lnTo>
                    <a:close/>
                    <a:moveTo>
                      <a:pt x="0" y="158"/>
                    </a:moveTo>
                    <a:lnTo>
                      <a:pt x="71" y="158"/>
                    </a:lnTo>
                    <a:lnTo>
                      <a:pt x="71" y="87"/>
                    </a:lnTo>
                    <a:lnTo>
                      <a:pt x="0" y="87"/>
                    </a:lnTo>
                    <a:lnTo>
                      <a:pt x="0" y="158"/>
                    </a:lnTo>
                    <a:close/>
                    <a:moveTo>
                      <a:pt x="87" y="158"/>
                    </a:moveTo>
                    <a:lnTo>
                      <a:pt x="158" y="158"/>
                    </a:lnTo>
                    <a:lnTo>
                      <a:pt x="158" y="87"/>
                    </a:lnTo>
                    <a:lnTo>
                      <a:pt x="87" y="87"/>
                    </a:lnTo>
                    <a:lnTo>
                      <a:pt x="87" y="158"/>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9" name="Rectangle 26"/>
              <p:cNvSpPr>
                <a:spLocks noChangeArrowheads="1"/>
              </p:cNvSpPr>
              <p:nvPr/>
            </p:nvSpPr>
            <p:spPr bwMode="auto">
              <a:xfrm>
                <a:off x="255587" y="3662363"/>
                <a:ext cx="300038"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0" name="Freeform 27"/>
              <p:cNvSpPr>
                <a:spLocks noEditPoints="1"/>
              </p:cNvSpPr>
              <p:nvPr/>
            </p:nvSpPr>
            <p:spPr bwMode="auto">
              <a:xfrm>
                <a:off x="277812" y="3684588"/>
                <a:ext cx="252413" cy="252413"/>
              </a:xfrm>
              <a:custGeom>
                <a:avLst/>
                <a:gdLst>
                  <a:gd name="T0" fmla="*/ 0 w 159"/>
                  <a:gd name="T1" fmla="*/ 71 h 159"/>
                  <a:gd name="T2" fmla="*/ 71 w 159"/>
                  <a:gd name="T3" fmla="*/ 71 h 159"/>
                  <a:gd name="T4" fmla="*/ 71 w 159"/>
                  <a:gd name="T5" fmla="*/ 0 h 159"/>
                  <a:gd name="T6" fmla="*/ 0 w 159"/>
                  <a:gd name="T7" fmla="*/ 0 h 159"/>
                  <a:gd name="T8" fmla="*/ 0 w 159"/>
                  <a:gd name="T9" fmla="*/ 71 h 159"/>
                  <a:gd name="T10" fmla="*/ 90 w 159"/>
                  <a:gd name="T11" fmla="*/ 0 h 159"/>
                  <a:gd name="T12" fmla="*/ 90 w 159"/>
                  <a:gd name="T13" fmla="*/ 71 h 159"/>
                  <a:gd name="T14" fmla="*/ 159 w 159"/>
                  <a:gd name="T15" fmla="*/ 71 h 159"/>
                  <a:gd name="T16" fmla="*/ 159 w 159"/>
                  <a:gd name="T17" fmla="*/ 0 h 159"/>
                  <a:gd name="T18" fmla="*/ 90 w 159"/>
                  <a:gd name="T19" fmla="*/ 0 h 159"/>
                  <a:gd name="T20" fmla="*/ 0 w 159"/>
                  <a:gd name="T21" fmla="*/ 159 h 159"/>
                  <a:gd name="T22" fmla="*/ 71 w 159"/>
                  <a:gd name="T23" fmla="*/ 159 h 159"/>
                  <a:gd name="T24" fmla="*/ 71 w 159"/>
                  <a:gd name="T25" fmla="*/ 88 h 159"/>
                  <a:gd name="T26" fmla="*/ 0 w 159"/>
                  <a:gd name="T27" fmla="*/ 88 h 159"/>
                  <a:gd name="T28" fmla="*/ 0 w 159"/>
                  <a:gd name="T29" fmla="*/ 159 h 159"/>
                  <a:gd name="T30" fmla="*/ 90 w 159"/>
                  <a:gd name="T31" fmla="*/ 159 h 159"/>
                  <a:gd name="T32" fmla="*/ 159 w 159"/>
                  <a:gd name="T33" fmla="*/ 159 h 159"/>
                  <a:gd name="T34" fmla="*/ 159 w 159"/>
                  <a:gd name="T35" fmla="*/ 88 h 159"/>
                  <a:gd name="T36" fmla="*/ 90 w 159"/>
                  <a:gd name="T37" fmla="*/ 88 h 159"/>
                  <a:gd name="T38" fmla="*/ 90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71" y="71"/>
                    </a:lnTo>
                    <a:lnTo>
                      <a:pt x="71" y="0"/>
                    </a:lnTo>
                    <a:lnTo>
                      <a:pt x="0" y="0"/>
                    </a:lnTo>
                    <a:lnTo>
                      <a:pt x="0" y="71"/>
                    </a:lnTo>
                    <a:close/>
                    <a:moveTo>
                      <a:pt x="90" y="0"/>
                    </a:moveTo>
                    <a:lnTo>
                      <a:pt x="90" y="71"/>
                    </a:lnTo>
                    <a:lnTo>
                      <a:pt x="159" y="71"/>
                    </a:lnTo>
                    <a:lnTo>
                      <a:pt x="159" y="0"/>
                    </a:lnTo>
                    <a:lnTo>
                      <a:pt x="90" y="0"/>
                    </a:lnTo>
                    <a:close/>
                    <a:moveTo>
                      <a:pt x="0" y="159"/>
                    </a:moveTo>
                    <a:lnTo>
                      <a:pt x="71" y="159"/>
                    </a:lnTo>
                    <a:lnTo>
                      <a:pt x="71" y="88"/>
                    </a:lnTo>
                    <a:lnTo>
                      <a:pt x="0" y="88"/>
                    </a:lnTo>
                    <a:lnTo>
                      <a:pt x="0" y="159"/>
                    </a:lnTo>
                    <a:close/>
                    <a:moveTo>
                      <a:pt x="90" y="159"/>
                    </a:moveTo>
                    <a:lnTo>
                      <a:pt x="159" y="159"/>
                    </a:lnTo>
                    <a:lnTo>
                      <a:pt x="159" y="88"/>
                    </a:lnTo>
                    <a:lnTo>
                      <a:pt x="90" y="88"/>
                    </a:lnTo>
                    <a:lnTo>
                      <a:pt x="90"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1" name="Rectangle 28"/>
              <p:cNvSpPr>
                <a:spLocks noChangeArrowheads="1"/>
              </p:cNvSpPr>
              <p:nvPr/>
            </p:nvSpPr>
            <p:spPr bwMode="auto">
              <a:xfrm>
                <a:off x="671512" y="3662363"/>
                <a:ext cx="296863"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2" name="Freeform 29"/>
              <p:cNvSpPr>
                <a:spLocks noEditPoints="1"/>
              </p:cNvSpPr>
              <p:nvPr/>
            </p:nvSpPr>
            <p:spPr bwMode="auto">
              <a:xfrm>
                <a:off x="695325" y="3684588"/>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3" name="Rectangle 30"/>
              <p:cNvSpPr>
                <a:spLocks noChangeArrowheads="1"/>
              </p:cNvSpPr>
              <p:nvPr/>
            </p:nvSpPr>
            <p:spPr bwMode="auto">
              <a:xfrm>
                <a:off x="-161925" y="3662363"/>
                <a:ext cx="301625"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4" name="Freeform 31"/>
              <p:cNvSpPr>
                <a:spLocks noEditPoints="1"/>
              </p:cNvSpPr>
              <p:nvPr/>
            </p:nvSpPr>
            <p:spPr bwMode="auto">
              <a:xfrm>
                <a:off x="-134938" y="3684588"/>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5" name="Rectangle 32"/>
              <p:cNvSpPr>
                <a:spLocks noChangeArrowheads="1"/>
              </p:cNvSpPr>
              <p:nvPr/>
            </p:nvSpPr>
            <p:spPr bwMode="auto">
              <a:xfrm>
                <a:off x="255587" y="4090988"/>
                <a:ext cx="300038"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6" name="Freeform 33"/>
              <p:cNvSpPr>
                <a:spLocks noEditPoints="1"/>
              </p:cNvSpPr>
              <p:nvPr/>
            </p:nvSpPr>
            <p:spPr bwMode="auto">
              <a:xfrm>
                <a:off x="277812" y="4113213"/>
                <a:ext cx="252413" cy="252413"/>
              </a:xfrm>
              <a:custGeom>
                <a:avLst/>
                <a:gdLst>
                  <a:gd name="T0" fmla="*/ 0 w 159"/>
                  <a:gd name="T1" fmla="*/ 71 h 159"/>
                  <a:gd name="T2" fmla="*/ 71 w 159"/>
                  <a:gd name="T3" fmla="*/ 71 h 159"/>
                  <a:gd name="T4" fmla="*/ 71 w 159"/>
                  <a:gd name="T5" fmla="*/ 0 h 159"/>
                  <a:gd name="T6" fmla="*/ 0 w 159"/>
                  <a:gd name="T7" fmla="*/ 0 h 159"/>
                  <a:gd name="T8" fmla="*/ 0 w 159"/>
                  <a:gd name="T9" fmla="*/ 71 h 159"/>
                  <a:gd name="T10" fmla="*/ 90 w 159"/>
                  <a:gd name="T11" fmla="*/ 0 h 159"/>
                  <a:gd name="T12" fmla="*/ 90 w 159"/>
                  <a:gd name="T13" fmla="*/ 71 h 159"/>
                  <a:gd name="T14" fmla="*/ 159 w 159"/>
                  <a:gd name="T15" fmla="*/ 71 h 159"/>
                  <a:gd name="T16" fmla="*/ 159 w 159"/>
                  <a:gd name="T17" fmla="*/ 0 h 159"/>
                  <a:gd name="T18" fmla="*/ 90 w 159"/>
                  <a:gd name="T19" fmla="*/ 0 h 159"/>
                  <a:gd name="T20" fmla="*/ 0 w 159"/>
                  <a:gd name="T21" fmla="*/ 159 h 159"/>
                  <a:gd name="T22" fmla="*/ 71 w 159"/>
                  <a:gd name="T23" fmla="*/ 159 h 159"/>
                  <a:gd name="T24" fmla="*/ 71 w 159"/>
                  <a:gd name="T25" fmla="*/ 88 h 159"/>
                  <a:gd name="T26" fmla="*/ 0 w 159"/>
                  <a:gd name="T27" fmla="*/ 88 h 159"/>
                  <a:gd name="T28" fmla="*/ 0 w 159"/>
                  <a:gd name="T29" fmla="*/ 159 h 159"/>
                  <a:gd name="T30" fmla="*/ 90 w 159"/>
                  <a:gd name="T31" fmla="*/ 159 h 159"/>
                  <a:gd name="T32" fmla="*/ 159 w 159"/>
                  <a:gd name="T33" fmla="*/ 159 h 159"/>
                  <a:gd name="T34" fmla="*/ 159 w 159"/>
                  <a:gd name="T35" fmla="*/ 88 h 159"/>
                  <a:gd name="T36" fmla="*/ 90 w 159"/>
                  <a:gd name="T37" fmla="*/ 88 h 159"/>
                  <a:gd name="T38" fmla="*/ 90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71" y="71"/>
                    </a:lnTo>
                    <a:lnTo>
                      <a:pt x="71" y="0"/>
                    </a:lnTo>
                    <a:lnTo>
                      <a:pt x="0" y="0"/>
                    </a:lnTo>
                    <a:lnTo>
                      <a:pt x="0" y="71"/>
                    </a:lnTo>
                    <a:close/>
                    <a:moveTo>
                      <a:pt x="90" y="0"/>
                    </a:moveTo>
                    <a:lnTo>
                      <a:pt x="90" y="71"/>
                    </a:lnTo>
                    <a:lnTo>
                      <a:pt x="159" y="71"/>
                    </a:lnTo>
                    <a:lnTo>
                      <a:pt x="159" y="0"/>
                    </a:lnTo>
                    <a:lnTo>
                      <a:pt x="90" y="0"/>
                    </a:lnTo>
                    <a:close/>
                    <a:moveTo>
                      <a:pt x="0" y="159"/>
                    </a:moveTo>
                    <a:lnTo>
                      <a:pt x="71" y="159"/>
                    </a:lnTo>
                    <a:lnTo>
                      <a:pt x="71" y="88"/>
                    </a:lnTo>
                    <a:lnTo>
                      <a:pt x="0" y="88"/>
                    </a:lnTo>
                    <a:lnTo>
                      <a:pt x="0" y="159"/>
                    </a:lnTo>
                    <a:close/>
                    <a:moveTo>
                      <a:pt x="90" y="159"/>
                    </a:moveTo>
                    <a:lnTo>
                      <a:pt x="159" y="159"/>
                    </a:lnTo>
                    <a:lnTo>
                      <a:pt x="159" y="88"/>
                    </a:lnTo>
                    <a:lnTo>
                      <a:pt x="90" y="88"/>
                    </a:lnTo>
                    <a:lnTo>
                      <a:pt x="90"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7" name="Rectangle 34"/>
              <p:cNvSpPr>
                <a:spLocks noChangeArrowheads="1"/>
              </p:cNvSpPr>
              <p:nvPr/>
            </p:nvSpPr>
            <p:spPr bwMode="auto">
              <a:xfrm>
                <a:off x="-161925" y="4090988"/>
                <a:ext cx="301625"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8" name="Freeform 35"/>
              <p:cNvSpPr>
                <a:spLocks noEditPoints="1"/>
              </p:cNvSpPr>
              <p:nvPr/>
            </p:nvSpPr>
            <p:spPr bwMode="auto">
              <a:xfrm>
                <a:off x="-134938" y="4113213"/>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9" name="Rectangle 36"/>
              <p:cNvSpPr>
                <a:spLocks noChangeArrowheads="1"/>
              </p:cNvSpPr>
              <p:nvPr/>
            </p:nvSpPr>
            <p:spPr bwMode="auto">
              <a:xfrm>
                <a:off x="698500" y="4514850"/>
                <a:ext cx="300038" cy="4603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0" name="Rectangle 37"/>
              <p:cNvSpPr>
                <a:spLocks noChangeArrowheads="1"/>
              </p:cNvSpPr>
              <p:nvPr/>
            </p:nvSpPr>
            <p:spPr bwMode="auto">
              <a:xfrm>
                <a:off x="676275" y="4560888"/>
                <a:ext cx="349250" cy="44450"/>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1" name="Rectangle 38"/>
              <p:cNvSpPr>
                <a:spLocks noChangeArrowheads="1"/>
              </p:cNvSpPr>
              <p:nvPr/>
            </p:nvSpPr>
            <p:spPr bwMode="auto">
              <a:xfrm>
                <a:off x="712787" y="4079875"/>
                <a:ext cx="271463"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2" name="Freeform 39"/>
              <p:cNvSpPr>
                <a:spLocks/>
              </p:cNvSpPr>
              <p:nvPr/>
            </p:nvSpPr>
            <p:spPr bwMode="auto">
              <a:xfrm>
                <a:off x="742950" y="4110038"/>
                <a:ext cx="211138" cy="404813"/>
              </a:xfrm>
              <a:custGeom>
                <a:avLst/>
                <a:gdLst>
                  <a:gd name="T0" fmla="*/ 0 w 56"/>
                  <a:gd name="T1" fmla="*/ 0 h 108"/>
                  <a:gd name="T2" fmla="*/ 0 w 56"/>
                  <a:gd name="T3" fmla="*/ 108 h 108"/>
                  <a:gd name="T4" fmla="*/ 56 w 56"/>
                  <a:gd name="T5" fmla="*/ 108 h 108"/>
                  <a:gd name="T6" fmla="*/ 56 w 56"/>
                  <a:gd name="T7" fmla="*/ 0 h 108"/>
                  <a:gd name="T8" fmla="*/ 0 w 56"/>
                  <a:gd name="T9" fmla="*/ 0 h 108"/>
                </a:gdLst>
                <a:ahLst/>
                <a:cxnLst>
                  <a:cxn ang="0">
                    <a:pos x="T0" y="T1"/>
                  </a:cxn>
                  <a:cxn ang="0">
                    <a:pos x="T2" y="T3"/>
                  </a:cxn>
                  <a:cxn ang="0">
                    <a:pos x="T4" y="T5"/>
                  </a:cxn>
                  <a:cxn ang="0">
                    <a:pos x="T6" y="T7"/>
                  </a:cxn>
                  <a:cxn ang="0">
                    <a:pos x="T8" y="T9"/>
                  </a:cxn>
                </a:cxnLst>
                <a:rect l="0" t="0" r="r" b="b"/>
                <a:pathLst>
                  <a:path w="56" h="108">
                    <a:moveTo>
                      <a:pt x="0" y="0"/>
                    </a:moveTo>
                    <a:cubicBezTo>
                      <a:pt x="0" y="14"/>
                      <a:pt x="0" y="93"/>
                      <a:pt x="0" y="108"/>
                    </a:cubicBezTo>
                    <a:cubicBezTo>
                      <a:pt x="12" y="108"/>
                      <a:pt x="45" y="108"/>
                      <a:pt x="56" y="108"/>
                    </a:cubicBezTo>
                    <a:cubicBezTo>
                      <a:pt x="56" y="93"/>
                      <a:pt x="56" y="14"/>
                      <a:pt x="56" y="0"/>
                    </a:cubicBezTo>
                    <a:cubicBezTo>
                      <a:pt x="45" y="0"/>
                      <a:pt x="12" y="0"/>
                      <a:pt x="0" y="0"/>
                    </a:cubicBezTo>
                    <a:close/>
                  </a:path>
                </a:pathLst>
              </a:custGeom>
              <a:solidFill>
                <a:srgbClr val="A00E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3" name="Rectangle 40"/>
              <p:cNvSpPr>
                <a:spLocks noChangeArrowheads="1"/>
              </p:cNvSpPr>
              <p:nvPr/>
            </p:nvSpPr>
            <p:spPr bwMode="auto">
              <a:xfrm>
                <a:off x="762000" y="4270375"/>
                <a:ext cx="15875" cy="79375"/>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grpSp>
        <p:grpSp>
          <p:nvGrpSpPr>
            <p:cNvPr id="74" name="Group 126"/>
            <p:cNvGrpSpPr>
              <a:grpSpLocks noChangeAspect="1"/>
            </p:cNvGrpSpPr>
            <p:nvPr userDrawn="1"/>
          </p:nvGrpSpPr>
          <p:grpSpPr bwMode="auto">
            <a:xfrm>
              <a:off x="3810780" y="1759219"/>
              <a:ext cx="3359341" cy="1683408"/>
              <a:chOff x="-558" y="2440"/>
              <a:chExt cx="2247" cy="1126"/>
            </a:xfrm>
          </p:grpSpPr>
          <p:sp>
            <p:nvSpPr>
              <p:cNvPr id="75" name="Freeform 130"/>
              <p:cNvSpPr>
                <a:spLocks/>
              </p:cNvSpPr>
              <p:nvPr/>
            </p:nvSpPr>
            <p:spPr bwMode="auto">
              <a:xfrm>
                <a:off x="-556" y="2934"/>
                <a:ext cx="623" cy="183"/>
              </a:xfrm>
              <a:custGeom>
                <a:avLst/>
                <a:gdLst>
                  <a:gd name="T0" fmla="*/ 623 w 623"/>
                  <a:gd name="T1" fmla="*/ 0 h 183"/>
                  <a:gd name="T2" fmla="*/ 140 w 623"/>
                  <a:gd name="T3" fmla="*/ 0 h 183"/>
                  <a:gd name="T4" fmla="*/ 0 w 623"/>
                  <a:gd name="T5" fmla="*/ 183 h 183"/>
                  <a:gd name="T6" fmla="*/ 623 w 623"/>
                  <a:gd name="T7" fmla="*/ 183 h 183"/>
                  <a:gd name="T8" fmla="*/ 623 w 623"/>
                  <a:gd name="T9" fmla="*/ 0 h 183"/>
                </a:gdLst>
                <a:ahLst/>
                <a:cxnLst>
                  <a:cxn ang="0">
                    <a:pos x="T0" y="T1"/>
                  </a:cxn>
                  <a:cxn ang="0">
                    <a:pos x="T2" y="T3"/>
                  </a:cxn>
                  <a:cxn ang="0">
                    <a:pos x="T4" y="T5"/>
                  </a:cxn>
                  <a:cxn ang="0">
                    <a:pos x="T6" y="T7"/>
                  </a:cxn>
                  <a:cxn ang="0">
                    <a:pos x="T8" y="T9"/>
                  </a:cxn>
                </a:cxnLst>
                <a:rect l="0" t="0" r="r" b="b"/>
                <a:pathLst>
                  <a:path w="623" h="183">
                    <a:moveTo>
                      <a:pt x="623" y="0"/>
                    </a:moveTo>
                    <a:lnTo>
                      <a:pt x="140" y="0"/>
                    </a:lnTo>
                    <a:lnTo>
                      <a:pt x="0" y="183"/>
                    </a:lnTo>
                    <a:lnTo>
                      <a:pt x="623" y="183"/>
                    </a:lnTo>
                    <a:lnTo>
                      <a:pt x="623" y="0"/>
                    </a:lnTo>
                    <a:close/>
                  </a:path>
                </a:pathLst>
              </a:custGeom>
              <a:solidFill>
                <a:srgbClr val="4D15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6" name="Rectangle 131"/>
              <p:cNvSpPr>
                <a:spLocks noChangeArrowheads="1"/>
              </p:cNvSpPr>
              <p:nvPr/>
            </p:nvSpPr>
            <p:spPr bwMode="auto">
              <a:xfrm>
                <a:off x="-504" y="3117"/>
                <a:ext cx="467" cy="400"/>
              </a:xfrm>
              <a:prstGeom prst="rect">
                <a:avLst/>
              </a:prstGeom>
              <a:solidFill>
                <a:schemeClr val="accent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7" name="Rectangle 132"/>
              <p:cNvSpPr>
                <a:spLocks noChangeArrowheads="1"/>
              </p:cNvSpPr>
              <p:nvPr/>
            </p:nvSpPr>
            <p:spPr bwMode="auto">
              <a:xfrm>
                <a:off x="-440" y="3230"/>
                <a:ext cx="251" cy="1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8" name="Freeform 133"/>
              <p:cNvSpPr>
                <a:spLocks noEditPoints="1"/>
              </p:cNvSpPr>
              <p:nvPr/>
            </p:nvSpPr>
            <p:spPr bwMode="auto">
              <a:xfrm>
                <a:off x="-426" y="3244"/>
                <a:ext cx="223" cy="145"/>
              </a:xfrm>
              <a:custGeom>
                <a:avLst/>
                <a:gdLst>
                  <a:gd name="T0" fmla="*/ 64 w 223"/>
                  <a:gd name="T1" fmla="*/ 145 h 145"/>
                  <a:gd name="T2" fmla="*/ 64 w 223"/>
                  <a:gd name="T3" fmla="*/ 100 h 145"/>
                  <a:gd name="T4" fmla="*/ 64 w 223"/>
                  <a:gd name="T5" fmla="*/ 81 h 145"/>
                  <a:gd name="T6" fmla="*/ 0 w 223"/>
                  <a:gd name="T7" fmla="*/ 81 h 145"/>
                  <a:gd name="T8" fmla="*/ 0 w 223"/>
                  <a:gd name="T9" fmla="*/ 145 h 145"/>
                  <a:gd name="T10" fmla="*/ 64 w 223"/>
                  <a:gd name="T11" fmla="*/ 145 h 145"/>
                  <a:gd name="T12" fmla="*/ 0 w 223"/>
                  <a:gd name="T13" fmla="*/ 64 h 145"/>
                  <a:gd name="T14" fmla="*/ 64 w 223"/>
                  <a:gd name="T15" fmla="*/ 64 h 145"/>
                  <a:gd name="T16" fmla="*/ 64 w 223"/>
                  <a:gd name="T17" fmla="*/ 0 h 145"/>
                  <a:gd name="T18" fmla="*/ 0 w 223"/>
                  <a:gd name="T19" fmla="*/ 0 h 145"/>
                  <a:gd name="T20" fmla="*/ 0 w 223"/>
                  <a:gd name="T21" fmla="*/ 64 h 145"/>
                  <a:gd name="T22" fmla="*/ 223 w 223"/>
                  <a:gd name="T23" fmla="*/ 64 h 145"/>
                  <a:gd name="T24" fmla="*/ 223 w 223"/>
                  <a:gd name="T25" fmla="*/ 0 h 145"/>
                  <a:gd name="T26" fmla="*/ 159 w 223"/>
                  <a:gd name="T27" fmla="*/ 0 h 145"/>
                  <a:gd name="T28" fmla="*/ 159 w 223"/>
                  <a:gd name="T29" fmla="*/ 64 h 145"/>
                  <a:gd name="T30" fmla="*/ 223 w 223"/>
                  <a:gd name="T31" fmla="*/ 64 h 145"/>
                  <a:gd name="T32" fmla="*/ 223 w 223"/>
                  <a:gd name="T33" fmla="*/ 145 h 145"/>
                  <a:gd name="T34" fmla="*/ 223 w 223"/>
                  <a:gd name="T35" fmla="*/ 81 h 145"/>
                  <a:gd name="T36" fmla="*/ 159 w 223"/>
                  <a:gd name="T37" fmla="*/ 81 h 145"/>
                  <a:gd name="T38" fmla="*/ 159 w 223"/>
                  <a:gd name="T39" fmla="*/ 145 h 145"/>
                  <a:gd name="T40" fmla="*/ 223 w 223"/>
                  <a:gd name="T41" fmla="*/ 145 h 145"/>
                  <a:gd name="T42" fmla="*/ 145 w 223"/>
                  <a:gd name="T43" fmla="*/ 145 h 145"/>
                  <a:gd name="T44" fmla="*/ 145 w 223"/>
                  <a:gd name="T45" fmla="*/ 100 h 145"/>
                  <a:gd name="T46" fmla="*/ 145 w 223"/>
                  <a:gd name="T47" fmla="*/ 81 h 145"/>
                  <a:gd name="T48" fmla="*/ 81 w 223"/>
                  <a:gd name="T49" fmla="*/ 81 h 145"/>
                  <a:gd name="T50" fmla="*/ 81 w 223"/>
                  <a:gd name="T51" fmla="*/ 145 h 145"/>
                  <a:gd name="T52" fmla="*/ 145 w 223"/>
                  <a:gd name="T53" fmla="*/ 145 h 145"/>
                  <a:gd name="T54" fmla="*/ 145 w 223"/>
                  <a:gd name="T55" fmla="*/ 64 h 145"/>
                  <a:gd name="T56" fmla="*/ 145 w 223"/>
                  <a:gd name="T57" fmla="*/ 0 h 145"/>
                  <a:gd name="T58" fmla="*/ 81 w 223"/>
                  <a:gd name="T59" fmla="*/ 0 h 145"/>
                  <a:gd name="T60" fmla="*/ 81 w 223"/>
                  <a:gd name="T61" fmla="*/ 64 h 145"/>
                  <a:gd name="T62" fmla="*/ 145 w 223"/>
                  <a:gd name="T63" fmla="*/ 6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145">
                    <a:moveTo>
                      <a:pt x="64" y="145"/>
                    </a:moveTo>
                    <a:lnTo>
                      <a:pt x="64" y="100"/>
                    </a:lnTo>
                    <a:lnTo>
                      <a:pt x="64" y="81"/>
                    </a:lnTo>
                    <a:lnTo>
                      <a:pt x="0" y="81"/>
                    </a:lnTo>
                    <a:lnTo>
                      <a:pt x="0" y="145"/>
                    </a:lnTo>
                    <a:lnTo>
                      <a:pt x="64" y="145"/>
                    </a:lnTo>
                    <a:close/>
                    <a:moveTo>
                      <a:pt x="0" y="64"/>
                    </a:moveTo>
                    <a:lnTo>
                      <a:pt x="64" y="64"/>
                    </a:lnTo>
                    <a:lnTo>
                      <a:pt x="64" y="0"/>
                    </a:lnTo>
                    <a:lnTo>
                      <a:pt x="0" y="0"/>
                    </a:lnTo>
                    <a:lnTo>
                      <a:pt x="0" y="64"/>
                    </a:lnTo>
                    <a:close/>
                    <a:moveTo>
                      <a:pt x="223" y="64"/>
                    </a:moveTo>
                    <a:lnTo>
                      <a:pt x="223" y="0"/>
                    </a:lnTo>
                    <a:lnTo>
                      <a:pt x="159" y="0"/>
                    </a:lnTo>
                    <a:lnTo>
                      <a:pt x="159" y="64"/>
                    </a:lnTo>
                    <a:lnTo>
                      <a:pt x="223" y="64"/>
                    </a:lnTo>
                    <a:close/>
                    <a:moveTo>
                      <a:pt x="223" y="145"/>
                    </a:moveTo>
                    <a:lnTo>
                      <a:pt x="223" y="81"/>
                    </a:lnTo>
                    <a:lnTo>
                      <a:pt x="159" y="81"/>
                    </a:lnTo>
                    <a:lnTo>
                      <a:pt x="159" y="145"/>
                    </a:lnTo>
                    <a:lnTo>
                      <a:pt x="223" y="145"/>
                    </a:lnTo>
                    <a:close/>
                    <a:moveTo>
                      <a:pt x="145" y="145"/>
                    </a:moveTo>
                    <a:lnTo>
                      <a:pt x="145" y="100"/>
                    </a:lnTo>
                    <a:lnTo>
                      <a:pt x="145" y="81"/>
                    </a:lnTo>
                    <a:lnTo>
                      <a:pt x="81" y="81"/>
                    </a:lnTo>
                    <a:lnTo>
                      <a:pt x="81" y="145"/>
                    </a:lnTo>
                    <a:lnTo>
                      <a:pt x="145" y="145"/>
                    </a:lnTo>
                    <a:close/>
                    <a:moveTo>
                      <a:pt x="145" y="64"/>
                    </a:moveTo>
                    <a:lnTo>
                      <a:pt x="145" y="0"/>
                    </a:lnTo>
                    <a:lnTo>
                      <a:pt x="81" y="0"/>
                    </a:lnTo>
                    <a:lnTo>
                      <a:pt x="81" y="64"/>
                    </a:lnTo>
                    <a:lnTo>
                      <a:pt x="145" y="64"/>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9" name="Rectangle 134"/>
              <p:cNvSpPr>
                <a:spLocks noChangeArrowheads="1"/>
              </p:cNvSpPr>
              <p:nvPr/>
            </p:nvSpPr>
            <p:spPr bwMode="auto">
              <a:xfrm>
                <a:off x="-37" y="2695"/>
                <a:ext cx="1193" cy="871"/>
              </a:xfrm>
              <a:prstGeom prst="rect">
                <a:avLst/>
              </a:prstGeom>
              <a:solidFill>
                <a:schemeClr val="accent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0" name="Rectangle 135"/>
              <p:cNvSpPr>
                <a:spLocks noChangeArrowheads="1"/>
              </p:cNvSpPr>
              <p:nvPr/>
            </p:nvSpPr>
            <p:spPr bwMode="auto">
              <a:xfrm>
                <a:off x="240" y="3185"/>
                <a:ext cx="639" cy="36"/>
              </a:xfrm>
              <a:prstGeom prst="rect">
                <a:avLst/>
              </a:prstGeom>
              <a:solidFill>
                <a:srgbClr val="8C3C4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1" name="Rectangle 136"/>
              <p:cNvSpPr>
                <a:spLocks noChangeArrowheads="1"/>
              </p:cNvSpPr>
              <p:nvPr/>
            </p:nvSpPr>
            <p:spPr bwMode="auto">
              <a:xfrm>
                <a:off x="20" y="3230"/>
                <a:ext cx="170" cy="1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2" name="Freeform 137"/>
              <p:cNvSpPr>
                <a:spLocks noEditPoints="1"/>
              </p:cNvSpPr>
              <p:nvPr/>
            </p:nvSpPr>
            <p:spPr bwMode="auto">
              <a:xfrm>
                <a:off x="38" y="3251"/>
                <a:ext cx="131" cy="131"/>
              </a:xfrm>
              <a:custGeom>
                <a:avLst/>
                <a:gdLst>
                  <a:gd name="T0" fmla="*/ 0 w 131"/>
                  <a:gd name="T1" fmla="*/ 60 h 131"/>
                  <a:gd name="T2" fmla="*/ 60 w 131"/>
                  <a:gd name="T3" fmla="*/ 60 h 131"/>
                  <a:gd name="T4" fmla="*/ 60 w 131"/>
                  <a:gd name="T5" fmla="*/ 0 h 131"/>
                  <a:gd name="T6" fmla="*/ 0 w 131"/>
                  <a:gd name="T7" fmla="*/ 0 h 131"/>
                  <a:gd name="T8" fmla="*/ 0 w 131"/>
                  <a:gd name="T9" fmla="*/ 60 h 131"/>
                  <a:gd name="T10" fmla="*/ 74 w 131"/>
                  <a:gd name="T11" fmla="*/ 0 h 131"/>
                  <a:gd name="T12" fmla="*/ 74 w 131"/>
                  <a:gd name="T13" fmla="*/ 60 h 131"/>
                  <a:gd name="T14" fmla="*/ 131 w 131"/>
                  <a:gd name="T15" fmla="*/ 60 h 131"/>
                  <a:gd name="T16" fmla="*/ 131 w 131"/>
                  <a:gd name="T17" fmla="*/ 0 h 131"/>
                  <a:gd name="T18" fmla="*/ 74 w 131"/>
                  <a:gd name="T19" fmla="*/ 0 h 131"/>
                  <a:gd name="T20" fmla="*/ 0 w 131"/>
                  <a:gd name="T21" fmla="*/ 131 h 131"/>
                  <a:gd name="T22" fmla="*/ 60 w 131"/>
                  <a:gd name="T23" fmla="*/ 131 h 131"/>
                  <a:gd name="T24" fmla="*/ 60 w 131"/>
                  <a:gd name="T25" fmla="*/ 74 h 131"/>
                  <a:gd name="T26" fmla="*/ 0 w 131"/>
                  <a:gd name="T27" fmla="*/ 74 h 131"/>
                  <a:gd name="T28" fmla="*/ 0 w 131"/>
                  <a:gd name="T29" fmla="*/ 131 h 131"/>
                  <a:gd name="T30" fmla="*/ 74 w 131"/>
                  <a:gd name="T31" fmla="*/ 131 h 131"/>
                  <a:gd name="T32" fmla="*/ 131 w 131"/>
                  <a:gd name="T33" fmla="*/ 131 h 131"/>
                  <a:gd name="T34" fmla="*/ 131 w 131"/>
                  <a:gd name="T35" fmla="*/ 74 h 131"/>
                  <a:gd name="T36" fmla="*/ 74 w 131"/>
                  <a:gd name="T37" fmla="*/ 74 h 131"/>
                  <a:gd name="T38" fmla="*/ 74 w 131"/>
                  <a:gd name="T3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1">
                    <a:moveTo>
                      <a:pt x="0" y="60"/>
                    </a:moveTo>
                    <a:lnTo>
                      <a:pt x="60" y="60"/>
                    </a:lnTo>
                    <a:lnTo>
                      <a:pt x="60" y="0"/>
                    </a:lnTo>
                    <a:lnTo>
                      <a:pt x="0" y="0"/>
                    </a:lnTo>
                    <a:lnTo>
                      <a:pt x="0" y="60"/>
                    </a:lnTo>
                    <a:close/>
                    <a:moveTo>
                      <a:pt x="74" y="0"/>
                    </a:moveTo>
                    <a:lnTo>
                      <a:pt x="74" y="60"/>
                    </a:lnTo>
                    <a:lnTo>
                      <a:pt x="131" y="60"/>
                    </a:lnTo>
                    <a:lnTo>
                      <a:pt x="131" y="0"/>
                    </a:lnTo>
                    <a:lnTo>
                      <a:pt x="74" y="0"/>
                    </a:lnTo>
                    <a:close/>
                    <a:moveTo>
                      <a:pt x="0" y="131"/>
                    </a:moveTo>
                    <a:lnTo>
                      <a:pt x="60" y="131"/>
                    </a:lnTo>
                    <a:lnTo>
                      <a:pt x="60" y="74"/>
                    </a:lnTo>
                    <a:lnTo>
                      <a:pt x="0" y="74"/>
                    </a:lnTo>
                    <a:lnTo>
                      <a:pt x="0" y="131"/>
                    </a:lnTo>
                    <a:close/>
                    <a:moveTo>
                      <a:pt x="74" y="131"/>
                    </a:moveTo>
                    <a:lnTo>
                      <a:pt x="131" y="131"/>
                    </a:lnTo>
                    <a:lnTo>
                      <a:pt x="131" y="74"/>
                    </a:lnTo>
                    <a:lnTo>
                      <a:pt x="74" y="74"/>
                    </a:lnTo>
                    <a:lnTo>
                      <a:pt x="74" y="131"/>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3" name="Rectangle 138"/>
              <p:cNvSpPr>
                <a:spLocks noChangeArrowheads="1"/>
              </p:cNvSpPr>
              <p:nvPr/>
            </p:nvSpPr>
            <p:spPr bwMode="auto">
              <a:xfrm>
                <a:off x="929" y="3230"/>
                <a:ext cx="170" cy="1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4" name="Freeform 139"/>
              <p:cNvSpPr>
                <a:spLocks noEditPoints="1"/>
              </p:cNvSpPr>
              <p:nvPr/>
            </p:nvSpPr>
            <p:spPr bwMode="auto">
              <a:xfrm>
                <a:off x="950" y="3251"/>
                <a:ext cx="131" cy="131"/>
              </a:xfrm>
              <a:custGeom>
                <a:avLst/>
                <a:gdLst>
                  <a:gd name="T0" fmla="*/ 0 w 131"/>
                  <a:gd name="T1" fmla="*/ 60 h 131"/>
                  <a:gd name="T2" fmla="*/ 57 w 131"/>
                  <a:gd name="T3" fmla="*/ 60 h 131"/>
                  <a:gd name="T4" fmla="*/ 57 w 131"/>
                  <a:gd name="T5" fmla="*/ 0 h 131"/>
                  <a:gd name="T6" fmla="*/ 0 w 131"/>
                  <a:gd name="T7" fmla="*/ 0 h 131"/>
                  <a:gd name="T8" fmla="*/ 0 w 131"/>
                  <a:gd name="T9" fmla="*/ 60 h 131"/>
                  <a:gd name="T10" fmla="*/ 71 w 131"/>
                  <a:gd name="T11" fmla="*/ 0 h 131"/>
                  <a:gd name="T12" fmla="*/ 71 w 131"/>
                  <a:gd name="T13" fmla="*/ 60 h 131"/>
                  <a:gd name="T14" fmla="*/ 131 w 131"/>
                  <a:gd name="T15" fmla="*/ 60 h 131"/>
                  <a:gd name="T16" fmla="*/ 131 w 131"/>
                  <a:gd name="T17" fmla="*/ 0 h 131"/>
                  <a:gd name="T18" fmla="*/ 71 w 131"/>
                  <a:gd name="T19" fmla="*/ 0 h 131"/>
                  <a:gd name="T20" fmla="*/ 0 w 131"/>
                  <a:gd name="T21" fmla="*/ 131 h 131"/>
                  <a:gd name="T22" fmla="*/ 57 w 131"/>
                  <a:gd name="T23" fmla="*/ 131 h 131"/>
                  <a:gd name="T24" fmla="*/ 57 w 131"/>
                  <a:gd name="T25" fmla="*/ 74 h 131"/>
                  <a:gd name="T26" fmla="*/ 0 w 131"/>
                  <a:gd name="T27" fmla="*/ 74 h 131"/>
                  <a:gd name="T28" fmla="*/ 0 w 131"/>
                  <a:gd name="T29" fmla="*/ 131 h 131"/>
                  <a:gd name="T30" fmla="*/ 71 w 131"/>
                  <a:gd name="T31" fmla="*/ 131 h 131"/>
                  <a:gd name="T32" fmla="*/ 131 w 131"/>
                  <a:gd name="T33" fmla="*/ 131 h 131"/>
                  <a:gd name="T34" fmla="*/ 131 w 131"/>
                  <a:gd name="T35" fmla="*/ 74 h 131"/>
                  <a:gd name="T36" fmla="*/ 71 w 131"/>
                  <a:gd name="T37" fmla="*/ 74 h 131"/>
                  <a:gd name="T38" fmla="*/ 71 w 131"/>
                  <a:gd name="T3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1">
                    <a:moveTo>
                      <a:pt x="0" y="60"/>
                    </a:moveTo>
                    <a:lnTo>
                      <a:pt x="57" y="60"/>
                    </a:lnTo>
                    <a:lnTo>
                      <a:pt x="57" y="0"/>
                    </a:lnTo>
                    <a:lnTo>
                      <a:pt x="0" y="0"/>
                    </a:lnTo>
                    <a:lnTo>
                      <a:pt x="0" y="60"/>
                    </a:lnTo>
                    <a:close/>
                    <a:moveTo>
                      <a:pt x="71" y="0"/>
                    </a:moveTo>
                    <a:lnTo>
                      <a:pt x="71" y="60"/>
                    </a:lnTo>
                    <a:lnTo>
                      <a:pt x="131" y="60"/>
                    </a:lnTo>
                    <a:lnTo>
                      <a:pt x="131" y="0"/>
                    </a:lnTo>
                    <a:lnTo>
                      <a:pt x="71" y="0"/>
                    </a:lnTo>
                    <a:close/>
                    <a:moveTo>
                      <a:pt x="0" y="131"/>
                    </a:moveTo>
                    <a:lnTo>
                      <a:pt x="57" y="131"/>
                    </a:lnTo>
                    <a:lnTo>
                      <a:pt x="57" y="74"/>
                    </a:lnTo>
                    <a:lnTo>
                      <a:pt x="0" y="74"/>
                    </a:lnTo>
                    <a:lnTo>
                      <a:pt x="0" y="131"/>
                    </a:lnTo>
                    <a:close/>
                    <a:moveTo>
                      <a:pt x="71" y="131"/>
                    </a:moveTo>
                    <a:lnTo>
                      <a:pt x="131" y="131"/>
                    </a:lnTo>
                    <a:lnTo>
                      <a:pt x="131" y="74"/>
                    </a:lnTo>
                    <a:lnTo>
                      <a:pt x="71" y="74"/>
                    </a:lnTo>
                    <a:lnTo>
                      <a:pt x="71" y="131"/>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5" name="Rectangle 140"/>
              <p:cNvSpPr>
                <a:spLocks noChangeArrowheads="1"/>
              </p:cNvSpPr>
              <p:nvPr/>
            </p:nvSpPr>
            <p:spPr bwMode="auto">
              <a:xfrm>
                <a:off x="254" y="3223"/>
                <a:ext cx="611" cy="3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6" name="Freeform 141"/>
              <p:cNvSpPr>
                <a:spLocks/>
              </p:cNvSpPr>
              <p:nvPr/>
            </p:nvSpPr>
            <p:spPr bwMode="auto">
              <a:xfrm>
                <a:off x="271" y="3240"/>
                <a:ext cx="577" cy="317"/>
              </a:xfrm>
              <a:custGeom>
                <a:avLst/>
                <a:gdLst>
                  <a:gd name="T0" fmla="*/ 0 w 244"/>
                  <a:gd name="T1" fmla="*/ 0 h 134"/>
                  <a:gd name="T2" fmla="*/ 0 w 244"/>
                  <a:gd name="T3" fmla="*/ 134 h 134"/>
                  <a:gd name="T4" fmla="*/ 244 w 244"/>
                  <a:gd name="T5" fmla="*/ 134 h 134"/>
                  <a:gd name="T6" fmla="*/ 244 w 244"/>
                  <a:gd name="T7" fmla="*/ 0 h 134"/>
                  <a:gd name="T8" fmla="*/ 0 w 244"/>
                  <a:gd name="T9" fmla="*/ 0 h 134"/>
                </a:gdLst>
                <a:ahLst/>
                <a:cxnLst>
                  <a:cxn ang="0">
                    <a:pos x="T0" y="T1"/>
                  </a:cxn>
                  <a:cxn ang="0">
                    <a:pos x="T2" y="T3"/>
                  </a:cxn>
                  <a:cxn ang="0">
                    <a:pos x="T4" y="T5"/>
                  </a:cxn>
                  <a:cxn ang="0">
                    <a:pos x="T6" y="T7"/>
                  </a:cxn>
                  <a:cxn ang="0">
                    <a:pos x="T8" y="T9"/>
                  </a:cxn>
                </a:cxnLst>
                <a:rect l="0" t="0" r="r" b="b"/>
                <a:pathLst>
                  <a:path w="244" h="134">
                    <a:moveTo>
                      <a:pt x="0" y="0"/>
                    </a:moveTo>
                    <a:cubicBezTo>
                      <a:pt x="0" y="12"/>
                      <a:pt x="0" y="121"/>
                      <a:pt x="0" y="134"/>
                    </a:cubicBezTo>
                    <a:cubicBezTo>
                      <a:pt x="12" y="134"/>
                      <a:pt x="232" y="134"/>
                      <a:pt x="244" y="134"/>
                    </a:cubicBezTo>
                    <a:cubicBezTo>
                      <a:pt x="244" y="121"/>
                      <a:pt x="244" y="12"/>
                      <a:pt x="244" y="0"/>
                    </a:cubicBezTo>
                    <a:cubicBezTo>
                      <a:pt x="232" y="0"/>
                      <a:pt x="12" y="0"/>
                      <a:pt x="0" y="0"/>
                    </a:cubicBezTo>
                    <a:close/>
                  </a:path>
                </a:pathLst>
              </a:custGeom>
              <a:solidFill>
                <a:srgbClr val="751B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7" name="Rectangle 142"/>
              <p:cNvSpPr>
                <a:spLocks noChangeArrowheads="1"/>
              </p:cNvSpPr>
              <p:nvPr/>
            </p:nvSpPr>
            <p:spPr bwMode="auto">
              <a:xfrm>
                <a:off x="555" y="3240"/>
                <a:ext cx="9" cy="319"/>
              </a:xfrm>
              <a:prstGeom prst="rect">
                <a:avLst/>
              </a:prstGeom>
              <a:solidFill>
                <a:srgbClr val="AAAB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8" name="Rectangle 143"/>
              <p:cNvSpPr>
                <a:spLocks noChangeArrowheads="1"/>
              </p:cNvSpPr>
              <p:nvPr/>
            </p:nvSpPr>
            <p:spPr bwMode="auto">
              <a:xfrm>
                <a:off x="524" y="3372"/>
                <a:ext cx="9" cy="33"/>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9" name="Rectangle 144"/>
              <p:cNvSpPr>
                <a:spLocks noChangeArrowheads="1"/>
              </p:cNvSpPr>
              <p:nvPr/>
            </p:nvSpPr>
            <p:spPr bwMode="auto">
              <a:xfrm>
                <a:off x="586" y="3372"/>
                <a:ext cx="9" cy="33"/>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0" name="Rectangle 145"/>
              <p:cNvSpPr>
                <a:spLocks noChangeArrowheads="1"/>
              </p:cNvSpPr>
              <p:nvPr/>
            </p:nvSpPr>
            <p:spPr bwMode="auto">
              <a:xfrm>
                <a:off x="-54" y="3526"/>
                <a:ext cx="1227" cy="40"/>
              </a:xfrm>
              <a:prstGeom prst="rect">
                <a:avLst/>
              </a:prstGeom>
              <a:solidFill>
                <a:srgbClr val="4D15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1" name="Rectangle 146"/>
              <p:cNvSpPr>
                <a:spLocks noChangeArrowheads="1"/>
              </p:cNvSpPr>
              <p:nvPr/>
            </p:nvSpPr>
            <p:spPr bwMode="auto">
              <a:xfrm>
                <a:off x="216" y="3526"/>
                <a:ext cx="685" cy="21"/>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2" name="Rectangle 147"/>
              <p:cNvSpPr>
                <a:spLocks noChangeArrowheads="1"/>
              </p:cNvSpPr>
              <p:nvPr/>
            </p:nvSpPr>
            <p:spPr bwMode="auto">
              <a:xfrm>
                <a:off x="157" y="3547"/>
                <a:ext cx="805" cy="19"/>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3" name="Freeform 148"/>
              <p:cNvSpPr>
                <a:spLocks/>
              </p:cNvSpPr>
              <p:nvPr/>
            </p:nvSpPr>
            <p:spPr bwMode="auto">
              <a:xfrm>
                <a:off x="-196" y="3448"/>
                <a:ext cx="381" cy="118"/>
              </a:xfrm>
              <a:custGeom>
                <a:avLst/>
                <a:gdLst>
                  <a:gd name="T0" fmla="*/ 160 w 161"/>
                  <a:gd name="T1" fmla="*/ 50 h 50"/>
                  <a:gd name="T2" fmla="*/ 161 w 161"/>
                  <a:gd name="T3" fmla="*/ 42 h 50"/>
                  <a:gd name="T4" fmla="*/ 141 w 161"/>
                  <a:gd name="T5" fmla="*/ 21 h 50"/>
                  <a:gd name="T6" fmla="*/ 136 w 161"/>
                  <a:gd name="T7" fmla="*/ 22 h 50"/>
                  <a:gd name="T8" fmla="*/ 136 w 161"/>
                  <a:gd name="T9" fmla="*/ 20 h 50"/>
                  <a:gd name="T10" fmla="*/ 123 w 161"/>
                  <a:gd name="T11" fmla="*/ 6 h 50"/>
                  <a:gd name="T12" fmla="*/ 111 w 161"/>
                  <a:gd name="T13" fmla="*/ 14 h 50"/>
                  <a:gd name="T14" fmla="*/ 104 w 161"/>
                  <a:gd name="T15" fmla="*/ 13 h 50"/>
                  <a:gd name="T16" fmla="*/ 89 w 161"/>
                  <a:gd name="T17" fmla="*/ 16 h 50"/>
                  <a:gd name="T18" fmla="*/ 54 w 161"/>
                  <a:gd name="T19" fmla="*/ 0 h 50"/>
                  <a:gd name="T20" fmla="*/ 13 w 161"/>
                  <a:gd name="T21" fmla="*/ 25 h 50"/>
                  <a:gd name="T22" fmla="*/ 0 w 161"/>
                  <a:gd name="T23" fmla="*/ 44 h 50"/>
                  <a:gd name="T24" fmla="*/ 1 w 161"/>
                  <a:gd name="T25" fmla="*/ 50 h 50"/>
                  <a:gd name="T26" fmla="*/ 160 w 161"/>
                  <a:gd name="T2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50">
                    <a:moveTo>
                      <a:pt x="160" y="50"/>
                    </a:moveTo>
                    <a:cubicBezTo>
                      <a:pt x="161" y="47"/>
                      <a:pt x="161" y="45"/>
                      <a:pt x="161" y="42"/>
                    </a:cubicBezTo>
                    <a:cubicBezTo>
                      <a:pt x="161" y="30"/>
                      <a:pt x="152" y="21"/>
                      <a:pt x="141" y="21"/>
                    </a:cubicBezTo>
                    <a:cubicBezTo>
                      <a:pt x="139" y="21"/>
                      <a:pt x="137" y="21"/>
                      <a:pt x="136" y="22"/>
                    </a:cubicBezTo>
                    <a:cubicBezTo>
                      <a:pt x="136" y="21"/>
                      <a:pt x="136" y="20"/>
                      <a:pt x="136" y="20"/>
                    </a:cubicBezTo>
                    <a:cubicBezTo>
                      <a:pt x="136" y="12"/>
                      <a:pt x="130" y="6"/>
                      <a:pt x="123" y="6"/>
                    </a:cubicBezTo>
                    <a:cubicBezTo>
                      <a:pt x="118" y="6"/>
                      <a:pt x="113" y="9"/>
                      <a:pt x="111" y="14"/>
                    </a:cubicBezTo>
                    <a:cubicBezTo>
                      <a:pt x="109" y="13"/>
                      <a:pt x="106" y="13"/>
                      <a:pt x="104" y="13"/>
                    </a:cubicBezTo>
                    <a:cubicBezTo>
                      <a:pt x="99" y="13"/>
                      <a:pt x="94" y="14"/>
                      <a:pt x="89" y="16"/>
                    </a:cubicBezTo>
                    <a:cubicBezTo>
                      <a:pt x="82" y="6"/>
                      <a:pt x="69" y="0"/>
                      <a:pt x="54" y="0"/>
                    </a:cubicBezTo>
                    <a:cubicBezTo>
                      <a:pt x="34" y="0"/>
                      <a:pt x="18" y="11"/>
                      <a:pt x="13" y="25"/>
                    </a:cubicBezTo>
                    <a:cubicBezTo>
                      <a:pt x="5" y="29"/>
                      <a:pt x="0" y="36"/>
                      <a:pt x="0" y="44"/>
                    </a:cubicBezTo>
                    <a:cubicBezTo>
                      <a:pt x="0" y="46"/>
                      <a:pt x="0" y="48"/>
                      <a:pt x="1" y="50"/>
                    </a:cubicBezTo>
                    <a:lnTo>
                      <a:pt x="160" y="50"/>
                    </a:lnTo>
                    <a:close/>
                  </a:path>
                </a:pathLst>
              </a:custGeom>
              <a:solidFill>
                <a:srgbClr val="83BF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4" name="Freeform 149"/>
              <p:cNvSpPr>
                <a:spLocks/>
              </p:cNvSpPr>
              <p:nvPr/>
            </p:nvSpPr>
            <p:spPr bwMode="auto">
              <a:xfrm>
                <a:off x="-558" y="3448"/>
                <a:ext cx="381" cy="118"/>
              </a:xfrm>
              <a:custGeom>
                <a:avLst/>
                <a:gdLst>
                  <a:gd name="T0" fmla="*/ 159 w 161"/>
                  <a:gd name="T1" fmla="*/ 50 h 50"/>
                  <a:gd name="T2" fmla="*/ 161 w 161"/>
                  <a:gd name="T3" fmla="*/ 42 h 50"/>
                  <a:gd name="T4" fmla="*/ 140 w 161"/>
                  <a:gd name="T5" fmla="*/ 21 h 50"/>
                  <a:gd name="T6" fmla="*/ 135 w 161"/>
                  <a:gd name="T7" fmla="*/ 22 h 50"/>
                  <a:gd name="T8" fmla="*/ 135 w 161"/>
                  <a:gd name="T9" fmla="*/ 20 h 50"/>
                  <a:gd name="T10" fmla="*/ 122 w 161"/>
                  <a:gd name="T11" fmla="*/ 6 h 50"/>
                  <a:gd name="T12" fmla="*/ 111 w 161"/>
                  <a:gd name="T13" fmla="*/ 14 h 50"/>
                  <a:gd name="T14" fmla="*/ 103 w 161"/>
                  <a:gd name="T15" fmla="*/ 13 h 50"/>
                  <a:gd name="T16" fmla="*/ 89 w 161"/>
                  <a:gd name="T17" fmla="*/ 16 h 50"/>
                  <a:gd name="T18" fmla="*/ 53 w 161"/>
                  <a:gd name="T19" fmla="*/ 0 h 50"/>
                  <a:gd name="T20" fmla="*/ 13 w 161"/>
                  <a:gd name="T21" fmla="*/ 25 h 50"/>
                  <a:gd name="T22" fmla="*/ 0 w 161"/>
                  <a:gd name="T23" fmla="*/ 44 h 50"/>
                  <a:gd name="T24" fmla="*/ 1 w 161"/>
                  <a:gd name="T25" fmla="*/ 50 h 50"/>
                  <a:gd name="T26" fmla="*/ 159 w 161"/>
                  <a:gd name="T2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50">
                    <a:moveTo>
                      <a:pt x="159" y="50"/>
                    </a:moveTo>
                    <a:cubicBezTo>
                      <a:pt x="160" y="47"/>
                      <a:pt x="161" y="45"/>
                      <a:pt x="161" y="42"/>
                    </a:cubicBezTo>
                    <a:cubicBezTo>
                      <a:pt x="161" y="30"/>
                      <a:pt x="152" y="21"/>
                      <a:pt x="140" y="21"/>
                    </a:cubicBezTo>
                    <a:cubicBezTo>
                      <a:pt x="138" y="21"/>
                      <a:pt x="137" y="21"/>
                      <a:pt x="135" y="22"/>
                    </a:cubicBezTo>
                    <a:cubicBezTo>
                      <a:pt x="135" y="21"/>
                      <a:pt x="135" y="20"/>
                      <a:pt x="135" y="20"/>
                    </a:cubicBezTo>
                    <a:cubicBezTo>
                      <a:pt x="135" y="12"/>
                      <a:pt x="129" y="6"/>
                      <a:pt x="122" y="6"/>
                    </a:cubicBezTo>
                    <a:cubicBezTo>
                      <a:pt x="117" y="6"/>
                      <a:pt x="113" y="9"/>
                      <a:pt x="111" y="14"/>
                    </a:cubicBezTo>
                    <a:cubicBezTo>
                      <a:pt x="108" y="13"/>
                      <a:pt x="106" y="13"/>
                      <a:pt x="103" y="13"/>
                    </a:cubicBezTo>
                    <a:cubicBezTo>
                      <a:pt x="98" y="13"/>
                      <a:pt x="93" y="14"/>
                      <a:pt x="89" y="16"/>
                    </a:cubicBezTo>
                    <a:cubicBezTo>
                      <a:pt x="82" y="6"/>
                      <a:pt x="68" y="0"/>
                      <a:pt x="53" y="0"/>
                    </a:cubicBezTo>
                    <a:cubicBezTo>
                      <a:pt x="33" y="0"/>
                      <a:pt x="17" y="11"/>
                      <a:pt x="13" y="25"/>
                    </a:cubicBezTo>
                    <a:cubicBezTo>
                      <a:pt x="5" y="29"/>
                      <a:pt x="0" y="36"/>
                      <a:pt x="0" y="44"/>
                    </a:cubicBezTo>
                    <a:cubicBezTo>
                      <a:pt x="0" y="46"/>
                      <a:pt x="0" y="48"/>
                      <a:pt x="1" y="50"/>
                    </a:cubicBezTo>
                    <a:lnTo>
                      <a:pt x="159" y="50"/>
                    </a:lnTo>
                    <a:close/>
                  </a:path>
                </a:pathLst>
              </a:custGeom>
              <a:solidFill>
                <a:srgbClr val="83BF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5" name="Freeform 150"/>
              <p:cNvSpPr>
                <a:spLocks/>
              </p:cNvSpPr>
              <p:nvPr/>
            </p:nvSpPr>
            <p:spPr bwMode="auto">
              <a:xfrm>
                <a:off x="91"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6" name="Freeform 151"/>
              <p:cNvSpPr>
                <a:spLocks/>
              </p:cNvSpPr>
              <p:nvPr/>
            </p:nvSpPr>
            <p:spPr bwMode="auto">
              <a:xfrm>
                <a:off x="57" y="3453"/>
                <a:ext cx="17" cy="113"/>
              </a:xfrm>
              <a:custGeom>
                <a:avLst/>
                <a:gdLst>
                  <a:gd name="T0" fmla="*/ 17 w 17"/>
                  <a:gd name="T1" fmla="*/ 113 h 113"/>
                  <a:gd name="T2" fmla="*/ 0 w 17"/>
                  <a:gd name="T3" fmla="*/ 113 h 113"/>
                  <a:gd name="T4" fmla="*/ 0 w 17"/>
                  <a:gd name="T5" fmla="*/ 16 h 113"/>
                  <a:gd name="T6" fmla="*/ 10 w 17"/>
                  <a:gd name="T7" fmla="*/ 0 h 113"/>
                  <a:gd name="T8" fmla="*/ 17 w 17"/>
                  <a:gd name="T9" fmla="*/ 16 h 113"/>
                  <a:gd name="T10" fmla="*/ 17 w 17"/>
                  <a:gd name="T11" fmla="*/ 113 h 113"/>
                </a:gdLst>
                <a:ahLst/>
                <a:cxnLst>
                  <a:cxn ang="0">
                    <a:pos x="T0" y="T1"/>
                  </a:cxn>
                  <a:cxn ang="0">
                    <a:pos x="T2" y="T3"/>
                  </a:cxn>
                  <a:cxn ang="0">
                    <a:pos x="T4" y="T5"/>
                  </a:cxn>
                  <a:cxn ang="0">
                    <a:pos x="T6" y="T7"/>
                  </a:cxn>
                  <a:cxn ang="0">
                    <a:pos x="T8" y="T9"/>
                  </a:cxn>
                  <a:cxn ang="0">
                    <a:pos x="T10" y="T11"/>
                  </a:cxn>
                </a:cxnLst>
                <a:rect l="0" t="0" r="r" b="b"/>
                <a:pathLst>
                  <a:path w="17" h="113">
                    <a:moveTo>
                      <a:pt x="17" y="113"/>
                    </a:moveTo>
                    <a:lnTo>
                      <a:pt x="0" y="113"/>
                    </a:lnTo>
                    <a:lnTo>
                      <a:pt x="0" y="16"/>
                    </a:lnTo>
                    <a:lnTo>
                      <a:pt x="10" y="0"/>
                    </a:lnTo>
                    <a:lnTo>
                      <a:pt x="17" y="16"/>
                    </a:lnTo>
                    <a:lnTo>
                      <a:pt x="17"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7" name="Freeform 152"/>
              <p:cNvSpPr>
                <a:spLocks/>
              </p:cNvSpPr>
              <p:nvPr/>
            </p:nvSpPr>
            <p:spPr bwMode="auto">
              <a:xfrm>
                <a:off x="22"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8" name="Freeform 153"/>
              <p:cNvSpPr>
                <a:spLocks/>
              </p:cNvSpPr>
              <p:nvPr/>
            </p:nvSpPr>
            <p:spPr bwMode="auto">
              <a:xfrm>
                <a:off x="-14"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9" name="Freeform 154"/>
              <p:cNvSpPr>
                <a:spLocks/>
              </p:cNvSpPr>
              <p:nvPr/>
            </p:nvSpPr>
            <p:spPr bwMode="auto">
              <a:xfrm>
                <a:off x="-49"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0" name="Freeform 155"/>
              <p:cNvSpPr>
                <a:spLocks/>
              </p:cNvSpPr>
              <p:nvPr/>
            </p:nvSpPr>
            <p:spPr bwMode="auto">
              <a:xfrm>
                <a:off x="-82"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1" name="Freeform 156"/>
              <p:cNvSpPr>
                <a:spLocks/>
              </p:cNvSpPr>
              <p:nvPr/>
            </p:nvSpPr>
            <p:spPr bwMode="auto">
              <a:xfrm>
                <a:off x="-118"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2" name="Freeform 157"/>
              <p:cNvSpPr>
                <a:spLocks/>
              </p:cNvSpPr>
              <p:nvPr/>
            </p:nvSpPr>
            <p:spPr bwMode="auto">
              <a:xfrm>
                <a:off x="-153"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3" name="Freeform 158"/>
              <p:cNvSpPr>
                <a:spLocks/>
              </p:cNvSpPr>
              <p:nvPr/>
            </p:nvSpPr>
            <p:spPr bwMode="auto">
              <a:xfrm>
                <a:off x="-187" y="3453"/>
                <a:ext cx="17" cy="113"/>
              </a:xfrm>
              <a:custGeom>
                <a:avLst/>
                <a:gdLst>
                  <a:gd name="T0" fmla="*/ 17 w 17"/>
                  <a:gd name="T1" fmla="*/ 113 h 113"/>
                  <a:gd name="T2" fmla="*/ 0 w 17"/>
                  <a:gd name="T3" fmla="*/ 113 h 113"/>
                  <a:gd name="T4" fmla="*/ 0 w 17"/>
                  <a:gd name="T5" fmla="*/ 16 h 113"/>
                  <a:gd name="T6" fmla="*/ 10 w 17"/>
                  <a:gd name="T7" fmla="*/ 0 h 113"/>
                  <a:gd name="T8" fmla="*/ 17 w 17"/>
                  <a:gd name="T9" fmla="*/ 16 h 113"/>
                  <a:gd name="T10" fmla="*/ 17 w 17"/>
                  <a:gd name="T11" fmla="*/ 113 h 113"/>
                </a:gdLst>
                <a:ahLst/>
                <a:cxnLst>
                  <a:cxn ang="0">
                    <a:pos x="T0" y="T1"/>
                  </a:cxn>
                  <a:cxn ang="0">
                    <a:pos x="T2" y="T3"/>
                  </a:cxn>
                  <a:cxn ang="0">
                    <a:pos x="T4" y="T5"/>
                  </a:cxn>
                  <a:cxn ang="0">
                    <a:pos x="T6" y="T7"/>
                  </a:cxn>
                  <a:cxn ang="0">
                    <a:pos x="T8" y="T9"/>
                  </a:cxn>
                  <a:cxn ang="0">
                    <a:pos x="T10" y="T11"/>
                  </a:cxn>
                </a:cxnLst>
                <a:rect l="0" t="0" r="r" b="b"/>
                <a:pathLst>
                  <a:path w="17" h="113">
                    <a:moveTo>
                      <a:pt x="17" y="113"/>
                    </a:moveTo>
                    <a:lnTo>
                      <a:pt x="0" y="113"/>
                    </a:lnTo>
                    <a:lnTo>
                      <a:pt x="0" y="16"/>
                    </a:lnTo>
                    <a:lnTo>
                      <a:pt x="10" y="0"/>
                    </a:lnTo>
                    <a:lnTo>
                      <a:pt x="17" y="16"/>
                    </a:lnTo>
                    <a:lnTo>
                      <a:pt x="17"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4" name="Freeform 159"/>
              <p:cNvSpPr>
                <a:spLocks/>
              </p:cNvSpPr>
              <p:nvPr/>
            </p:nvSpPr>
            <p:spPr bwMode="auto">
              <a:xfrm>
                <a:off x="126"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5" name="Rectangle 160"/>
              <p:cNvSpPr>
                <a:spLocks noChangeArrowheads="1"/>
              </p:cNvSpPr>
              <p:nvPr/>
            </p:nvSpPr>
            <p:spPr bwMode="auto">
              <a:xfrm>
                <a:off x="-198" y="3540"/>
                <a:ext cx="353" cy="12"/>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6" name="Rectangle 161"/>
              <p:cNvSpPr>
                <a:spLocks noChangeArrowheads="1"/>
              </p:cNvSpPr>
              <p:nvPr/>
            </p:nvSpPr>
            <p:spPr bwMode="auto">
              <a:xfrm>
                <a:off x="-198" y="3491"/>
                <a:ext cx="353" cy="1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7" name="Freeform 162"/>
              <p:cNvSpPr>
                <a:spLocks/>
              </p:cNvSpPr>
              <p:nvPr/>
            </p:nvSpPr>
            <p:spPr bwMode="auto">
              <a:xfrm>
                <a:off x="-258"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8" name="Freeform 163"/>
              <p:cNvSpPr>
                <a:spLocks/>
              </p:cNvSpPr>
              <p:nvPr/>
            </p:nvSpPr>
            <p:spPr bwMode="auto">
              <a:xfrm>
                <a:off x="-291"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9" name="Freeform 164"/>
              <p:cNvSpPr>
                <a:spLocks/>
              </p:cNvSpPr>
              <p:nvPr/>
            </p:nvSpPr>
            <p:spPr bwMode="auto">
              <a:xfrm>
                <a:off x="-326"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0" name="Freeform 165"/>
              <p:cNvSpPr>
                <a:spLocks/>
              </p:cNvSpPr>
              <p:nvPr/>
            </p:nvSpPr>
            <p:spPr bwMode="auto">
              <a:xfrm>
                <a:off x="-362"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1" name="Freeform 166"/>
              <p:cNvSpPr>
                <a:spLocks/>
              </p:cNvSpPr>
              <p:nvPr/>
            </p:nvSpPr>
            <p:spPr bwMode="auto">
              <a:xfrm>
                <a:off x="-395" y="3453"/>
                <a:ext cx="17" cy="113"/>
              </a:xfrm>
              <a:custGeom>
                <a:avLst/>
                <a:gdLst>
                  <a:gd name="T0" fmla="*/ 17 w 17"/>
                  <a:gd name="T1" fmla="*/ 113 h 113"/>
                  <a:gd name="T2" fmla="*/ 0 w 17"/>
                  <a:gd name="T3" fmla="*/ 113 h 113"/>
                  <a:gd name="T4" fmla="*/ 0 w 17"/>
                  <a:gd name="T5" fmla="*/ 16 h 113"/>
                  <a:gd name="T6" fmla="*/ 7 w 17"/>
                  <a:gd name="T7" fmla="*/ 0 h 113"/>
                  <a:gd name="T8" fmla="*/ 17 w 17"/>
                  <a:gd name="T9" fmla="*/ 16 h 113"/>
                  <a:gd name="T10" fmla="*/ 17 w 17"/>
                  <a:gd name="T11" fmla="*/ 113 h 113"/>
                </a:gdLst>
                <a:ahLst/>
                <a:cxnLst>
                  <a:cxn ang="0">
                    <a:pos x="T0" y="T1"/>
                  </a:cxn>
                  <a:cxn ang="0">
                    <a:pos x="T2" y="T3"/>
                  </a:cxn>
                  <a:cxn ang="0">
                    <a:pos x="T4" y="T5"/>
                  </a:cxn>
                  <a:cxn ang="0">
                    <a:pos x="T6" y="T7"/>
                  </a:cxn>
                  <a:cxn ang="0">
                    <a:pos x="T8" y="T9"/>
                  </a:cxn>
                  <a:cxn ang="0">
                    <a:pos x="T10" y="T11"/>
                  </a:cxn>
                </a:cxnLst>
                <a:rect l="0" t="0" r="r" b="b"/>
                <a:pathLst>
                  <a:path w="17" h="113">
                    <a:moveTo>
                      <a:pt x="17" y="113"/>
                    </a:moveTo>
                    <a:lnTo>
                      <a:pt x="0" y="113"/>
                    </a:lnTo>
                    <a:lnTo>
                      <a:pt x="0" y="16"/>
                    </a:lnTo>
                    <a:lnTo>
                      <a:pt x="7" y="0"/>
                    </a:lnTo>
                    <a:lnTo>
                      <a:pt x="17" y="16"/>
                    </a:lnTo>
                    <a:lnTo>
                      <a:pt x="17"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2" name="Freeform 167"/>
              <p:cNvSpPr>
                <a:spLocks/>
              </p:cNvSpPr>
              <p:nvPr/>
            </p:nvSpPr>
            <p:spPr bwMode="auto">
              <a:xfrm>
                <a:off x="-430" y="3453"/>
                <a:ext cx="18" cy="113"/>
              </a:xfrm>
              <a:custGeom>
                <a:avLst/>
                <a:gdLst>
                  <a:gd name="T0" fmla="*/ 18 w 18"/>
                  <a:gd name="T1" fmla="*/ 113 h 113"/>
                  <a:gd name="T2" fmla="*/ 0 w 18"/>
                  <a:gd name="T3" fmla="*/ 113 h 113"/>
                  <a:gd name="T4" fmla="*/ 0 w 18"/>
                  <a:gd name="T5" fmla="*/ 16 h 113"/>
                  <a:gd name="T6" fmla="*/ 9 w 18"/>
                  <a:gd name="T7" fmla="*/ 0 h 113"/>
                  <a:gd name="T8" fmla="*/ 18 w 18"/>
                  <a:gd name="T9" fmla="*/ 16 h 113"/>
                  <a:gd name="T10" fmla="*/ 18 w 18"/>
                  <a:gd name="T11" fmla="*/ 113 h 113"/>
                </a:gdLst>
                <a:ahLst/>
                <a:cxnLst>
                  <a:cxn ang="0">
                    <a:pos x="T0" y="T1"/>
                  </a:cxn>
                  <a:cxn ang="0">
                    <a:pos x="T2" y="T3"/>
                  </a:cxn>
                  <a:cxn ang="0">
                    <a:pos x="T4" y="T5"/>
                  </a:cxn>
                  <a:cxn ang="0">
                    <a:pos x="T6" y="T7"/>
                  </a:cxn>
                  <a:cxn ang="0">
                    <a:pos x="T8" y="T9"/>
                  </a:cxn>
                  <a:cxn ang="0">
                    <a:pos x="T10" y="T11"/>
                  </a:cxn>
                </a:cxnLst>
                <a:rect l="0" t="0" r="r" b="b"/>
                <a:pathLst>
                  <a:path w="18" h="113">
                    <a:moveTo>
                      <a:pt x="18" y="113"/>
                    </a:moveTo>
                    <a:lnTo>
                      <a:pt x="0" y="113"/>
                    </a:lnTo>
                    <a:lnTo>
                      <a:pt x="0" y="16"/>
                    </a:lnTo>
                    <a:lnTo>
                      <a:pt x="9" y="0"/>
                    </a:lnTo>
                    <a:lnTo>
                      <a:pt x="18" y="16"/>
                    </a:lnTo>
                    <a:lnTo>
                      <a:pt x="18"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3" name="Freeform 168"/>
              <p:cNvSpPr>
                <a:spLocks/>
              </p:cNvSpPr>
              <p:nvPr/>
            </p:nvSpPr>
            <p:spPr bwMode="auto">
              <a:xfrm>
                <a:off x="-466"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4" name="Freeform 169"/>
              <p:cNvSpPr>
                <a:spLocks/>
              </p:cNvSpPr>
              <p:nvPr/>
            </p:nvSpPr>
            <p:spPr bwMode="auto">
              <a:xfrm>
                <a:off x="-502"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5" name="Freeform 170"/>
              <p:cNvSpPr>
                <a:spLocks/>
              </p:cNvSpPr>
              <p:nvPr/>
            </p:nvSpPr>
            <p:spPr bwMode="auto">
              <a:xfrm>
                <a:off x="-535"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6" name="Freeform 171"/>
              <p:cNvSpPr>
                <a:spLocks/>
              </p:cNvSpPr>
              <p:nvPr/>
            </p:nvSpPr>
            <p:spPr bwMode="auto">
              <a:xfrm>
                <a:off x="-222"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7" name="Rectangle 172"/>
              <p:cNvSpPr>
                <a:spLocks noChangeArrowheads="1"/>
              </p:cNvSpPr>
              <p:nvPr/>
            </p:nvSpPr>
            <p:spPr bwMode="auto">
              <a:xfrm>
                <a:off x="-547" y="3540"/>
                <a:ext cx="353" cy="12"/>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8" name="Rectangle 173"/>
              <p:cNvSpPr>
                <a:spLocks noChangeArrowheads="1"/>
              </p:cNvSpPr>
              <p:nvPr/>
            </p:nvSpPr>
            <p:spPr bwMode="auto">
              <a:xfrm>
                <a:off x="-547" y="3491"/>
                <a:ext cx="353" cy="1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9" name="Freeform 174"/>
              <p:cNvSpPr>
                <a:spLocks/>
              </p:cNvSpPr>
              <p:nvPr/>
            </p:nvSpPr>
            <p:spPr bwMode="auto">
              <a:xfrm>
                <a:off x="-89" y="2440"/>
                <a:ext cx="1297" cy="291"/>
              </a:xfrm>
              <a:custGeom>
                <a:avLst/>
                <a:gdLst>
                  <a:gd name="T0" fmla="*/ 1297 w 1297"/>
                  <a:gd name="T1" fmla="*/ 291 h 291"/>
                  <a:gd name="T2" fmla="*/ 0 w 1297"/>
                  <a:gd name="T3" fmla="*/ 291 h 291"/>
                  <a:gd name="T4" fmla="*/ 146 w 1297"/>
                  <a:gd name="T5" fmla="*/ 0 h 291"/>
                  <a:gd name="T6" fmla="*/ 1151 w 1297"/>
                  <a:gd name="T7" fmla="*/ 0 h 291"/>
                  <a:gd name="T8" fmla="*/ 1297 w 1297"/>
                  <a:gd name="T9" fmla="*/ 291 h 291"/>
                </a:gdLst>
                <a:ahLst/>
                <a:cxnLst>
                  <a:cxn ang="0">
                    <a:pos x="T0" y="T1"/>
                  </a:cxn>
                  <a:cxn ang="0">
                    <a:pos x="T2" y="T3"/>
                  </a:cxn>
                  <a:cxn ang="0">
                    <a:pos x="T4" y="T5"/>
                  </a:cxn>
                  <a:cxn ang="0">
                    <a:pos x="T6" y="T7"/>
                  </a:cxn>
                  <a:cxn ang="0">
                    <a:pos x="T8" y="T9"/>
                  </a:cxn>
                </a:cxnLst>
                <a:rect l="0" t="0" r="r" b="b"/>
                <a:pathLst>
                  <a:path w="1297" h="291">
                    <a:moveTo>
                      <a:pt x="1297" y="291"/>
                    </a:moveTo>
                    <a:lnTo>
                      <a:pt x="0" y="291"/>
                    </a:lnTo>
                    <a:lnTo>
                      <a:pt x="146" y="0"/>
                    </a:lnTo>
                    <a:lnTo>
                      <a:pt x="1151" y="0"/>
                    </a:lnTo>
                    <a:lnTo>
                      <a:pt x="1297" y="291"/>
                    </a:lnTo>
                    <a:close/>
                  </a:path>
                </a:pathLst>
              </a:custGeom>
              <a:solidFill>
                <a:srgbClr val="4D15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0" name="Freeform 175"/>
              <p:cNvSpPr>
                <a:spLocks/>
              </p:cNvSpPr>
              <p:nvPr/>
            </p:nvSpPr>
            <p:spPr bwMode="auto">
              <a:xfrm>
                <a:off x="929"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1" name="Freeform 176"/>
              <p:cNvSpPr>
                <a:spLocks noEditPoints="1"/>
              </p:cNvSpPr>
              <p:nvPr/>
            </p:nvSpPr>
            <p:spPr bwMode="auto">
              <a:xfrm>
                <a:off x="950" y="2868"/>
                <a:ext cx="131" cy="130"/>
              </a:xfrm>
              <a:custGeom>
                <a:avLst/>
                <a:gdLst>
                  <a:gd name="T0" fmla="*/ 0 w 131"/>
                  <a:gd name="T1" fmla="*/ 59 h 130"/>
                  <a:gd name="T2" fmla="*/ 57 w 131"/>
                  <a:gd name="T3" fmla="*/ 59 h 130"/>
                  <a:gd name="T4" fmla="*/ 57 w 131"/>
                  <a:gd name="T5" fmla="*/ 0 h 130"/>
                  <a:gd name="T6" fmla="*/ 0 w 131"/>
                  <a:gd name="T7" fmla="*/ 0 h 130"/>
                  <a:gd name="T8" fmla="*/ 0 w 131"/>
                  <a:gd name="T9" fmla="*/ 59 h 130"/>
                  <a:gd name="T10" fmla="*/ 71 w 131"/>
                  <a:gd name="T11" fmla="*/ 0 h 130"/>
                  <a:gd name="T12" fmla="*/ 71 w 131"/>
                  <a:gd name="T13" fmla="*/ 59 h 130"/>
                  <a:gd name="T14" fmla="*/ 131 w 131"/>
                  <a:gd name="T15" fmla="*/ 59 h 130"/>
                  <a:gd name="T16" fmla="*/ 131 w 131"/>
                  <a:gd name="T17" fmla="*/ 0 h 130"/>
                  <a:gd name="T18" fmla="*/ 71 w 131"/>
                  <a:gd name="T19" fmla="*/ 0 h 130"/>
                  <a:gd name="T20" fmla="*/ 0 w 131"/>
                  <a:gd name="T21" fmla="*/ 130 h 130"/>
                  <a:gd name="T22" fmla="*/ 57 w 131"/>
                  <a:gd name="T23" fmla="*/ 130 h 130"/>
                  <a:gd name="T24" fmla="*/ 57 w 131"/>
                  <a:gd name="T25" fmla="*/ 73 h 130"/>
                  <a:gd name="T26" fmla="*/ 0 w 131"/>
                  <a:gd name="T27" fmla="*/ 73 h 130"/>
                  <a:gd name="T28" fmla="*/ 0 w 131"/>
                  <a:gd name="T29" fmla="*/ 130 h 130"/>
                  <a:gd name="T30" fmla="*/ 71 w 131"/>
                  <a:gd name="T31" fmla="*/ 130 h 130"/>
                  <a:gd name="T32" fmla="*/ 131 w 131"/>
                  <a:gd name="T33" fmla="*/ 130 h 130"/>
                  <a:gd name="T34" fmla="*/ 131 w 131"/>
                  <a:gd name="T35" fmla="*/ 73 h 130"/>
                  <a:gd name="T36" fmla="*/ 71 w 131"/>
                  <a:gd name="T37" fmla="*/ 73 h 130"/>
                  <a:gd name="T38" fmla="*/ 71 w 131"/>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0">
                    <a:moveTo>
                      <a:pt x="0" y="59"/>
                    </a:moveTo>
                    <a:lnTo>
                      <a:pt x="57" y="59"/>
                    </a:lnTo>
                    <a:lnTo>
                      <a:pt x="57" y="0"/>
                    </a:lnTo>
                    <a:lnTo>
                      <a:pt x="0" y="0"/>
                    </a:lnTo>
                    <a:lnTo>
                      <a:pt x="0" y="59"/>
                    </a:lnTo>
                    <a:close/>
                    <a:moveTo>
                      <a:pt x="71" y="0"/>
                    </a:moveTo>
                    <a:lnTo>
                      <a:pt x="71" y="59"/>
                    </a:lnTo>
                    <a:lnTo>
                      <a:pt x="131" y="59"/>
                    </a:lnTo>
                    <a:lnTo>
                      <a:pt x="131" y="0"/>
                    </a:lnTo>
                    <a:lnTo>
                      <a:pt x="71" y="0"/>
                    </a:lnTo>
                    <a:close/>
                    <a:moveTo>
                      <a:pt x="0" y="130"/>
                    </a:moveTo>
                    <a:lnTo>
                      <a:pt x="57" y="130"/>
                    </a:lnTo>
                    <a:lnTo>
                      <a:pt x="57" y="73"/>
                    </a:lnTo>
                    <a:lnTo>
                      <a:pt x="0" y="73"/>
                    </a:lnTo>
                    <a:lnTo>
                      <a:pt x="0" y="130"/>
                    </a:lnTo>
                    <a:close/>
                    <a:moveTo>
                      <a:pt x="71" y="130"/>
                    </a:moveTo>
                    <a:lnTo>
                      <a:pt x="131" y="130"/>
                    </a:lnTo>
                    <a:lnTo>
                      <a:pt x="131" y="73"/>
                    </a:lnTo>
                    <a:lnTo>
                      <a:pt x="71" y="73"/>
                    </a:lnTo>
                    <a:lnTo>
                      <a:pt x="71"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2" name="Freeform 177"/>
              <p:cNvSpPr>
                <a:spLocks/>
              </p:cNvSpPr>
              <p:nvPr/>
            </p:nvSpPr>
            <p:spPr bwMode="auto">
              <a:xfrm>
                <a:off x="948"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3" name="Freeform 178"/>
              <p:cNvSpPr>
                <a:spLocks/>
              </p:cNvSpPr>
              <p:nvPr/>
            </p:nvSpPr>
            <p:spPr bwMode="auto">
              <a:xfrm>
                <a:off x="1021" y="2797"/>
                <a:ext cx="60"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4" name="Freeform 179"/>
              <p:cNvSpPr>
                <a:spLocks/>
              </p:cNvSpPr>
              <p:nvPr/>
            </p:nvSpPr>
            <p:spPr bwMode="auto">
              <a:xfrm>
                <a:off x="702"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5" name="Freeform 180"/>
              <p:cNvSpPr>
                <a:spLocks noEditPoints="1"/>
              </p:cNvSpPr>
              <p:nvPr/>
            </p:nvSpPr>
            <p:spPr bwMode="auto">
              <a:xfrm>
                <a:off x="721" y="2868"/>
                <a:ext cx="132" cy="130"/>
              </a:xfrm>
              <a:custGeom>
                <a:avLst/>
                <a:gdLst>
                  <a:gd name="T0" fmla="*/ 0 w 132"/>
                  <a:gd name="T1" fmla="*/ 59 h 130"/>
                  <a:gd name="T2" fmla="*/ 59 w 132"/>
                  <a:gd name="T3" fmla="*/ 59 h 130"/>
                  <a:gd name="T4" fmla="*/ 59 w 132"/>
                  <a:gd name="T5" fmla="*/ 0 h 130"/>
                  <a:gd name="T6" fmla="*/ 0 w 132"/>
                  <a:gd name="T7" fmla="*/ 0 h 130"/>
                  <a:gd name="T8" fmla="*/ 0 w 132"/>
                  <a:gd name="T9" fmla="*/ 59 h 130"/>
                  <a:gd name="T10" fmla="*/ 73 w 132"/>
                  <a:gd name="T11" fmla="*/ 0 h 130"/>
                  <a:gd name="T12" fmla="*/ 73 w 132"/>
                  <a:gd name="T13" fmla="*/ 59 h 130"/>
                  <a:gd name="T14" fmla="*/ 132 w 132"/>
                  <a:gd name="T15" fmla="*/ 59 h 130"/>
                  <a:gd name="T16" fmla="*/ 132 w 132"/>
                  <a:gd name="T17" fmla="*/ 0 h 130"/>
                  <a:gd name="T18" fmla="*/ 73 w 132"/>
                  <a:gd name="T19" fmla="*/ 0 h 130"/>
                  <a:gd name="T20" fmla="*/ 0 w 132"/>
                  <a:gd name="T21" fmla="*/ 130 h 130"/>
                  <a:gd name="T22" fmla="*/ 59 w 132"/>
                  <a:gd name="T23" fmla="*/ 130 h 130"/>
                  <a:gd name="T24" fmla="*/ 59 w 132"/>
                  <a:gd name="T25" fmla="*/ 73 h 130"/>
                  <a:gd name="T26" fmla="*/ 0 w 132"/>
                  <a:gd name="T27" fmla="*/ 73 h 130"/>
                  <a:gd name="T28" fmla="*/ 0 w 132"/>
                  <a:gd name="T29" fmla="*/ 130 h 130"/>
                  <a:gd name="T30" fmla="*/ 73 w 132"/>
                  <a:gd name="T31" fmla="*/ 130 h 130"/>
                  <a:gd name="T32" fmla="*/ 132 w 132"/>
                  <a:gd name="T33" fmla="*/ 130 h 130"/>
                  <a:gd name="T34" fmla="*/ 132 w 132"/>
                  <a:gd name="T35" fmla="*/ 73 h 130"/>
                  <a:gd name="T36" fmla="*/ 73 w 132"/>
                  <a:gd name="T37" fmla="*/ 73 h 130"/>
                  <a:gd name="T38" fmla="*/ 73 w 132"/>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2" h="130">
                    <a:moveTo>
                      <a:pt x="0" y="59"/>
                    </a:moveTo>
                    <a:lnTo>
                      <a:pt x="59" y="59"/>
                    </a:lnTo>
                    <a:lnTo>
                      <a:pt x="59" y="0"/>
                    </a:lnTo>
                    <a:lnTo>
                      <a:pt x="0" y="0"/>
                    </a:lnTo>
                    <a:lnTo>
                      <a:pt x="0" y="59"/>
                    </a:lnTo>
                    <a:close/>
                    <a:moveTo>
                      <a:pt x="73" y="0"/>
                    </a:moveTo>
                    <a:lnTo>
                      <a:pt x="73" y="59"/>
                    </a:lnTo>
                    <a:lnTo>
                      <a:pt x="132" y="59"/>
                    </a:lnTo>
                    <a:lnTo>
                      <a:pt x="132" y="0"/>
                    </a:lnTo>
                    <a:lnTo>
                      <a:pt x="73" y="0"/>
                    </a:lnTo>
                    <a:close/>
                    <a:moveTo>
                      <a:pt x="0" y="130"/>
                    </a:moveTo>
                    <a:lnTo>
                      <a:pt x="59" y="130"/>
                    </a:lnTo>
                    <a:lnTo>
                      <a:pt x="59" y="73"/>
                    </a:lnTo>
                    <a:lnTo>
                      <a:pt x="0" y="73"/>
                    </a:lnTo>
                    <a:lnTo>
                      <a:pt x="0" y="130"/>
                    </a:lnTo>
                    <a:close/>
                    <a:moveTo>
                      <a:pt x="73" y="130"/>
                    </a:moveTo>
                    <a:lnTo>
                      <a:pt x="132" y="130"/>
                    </a:lnTo>
                    <a:lnTo>
                      <a:pt x="132" y="73"/>
                    </a:lnTo>
                    <a:lnTo>
                      <a:pt x="73" y="73"/>
                    </a:lnTo>
                    <a:lnTo>
                      <a:pt x="73"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6" name="Freeform 181"/>
              <p:cNvSpPr>
                <a:spLocks/>
              </p:cNvSpPr>
              <p:nvPr/>
            </p:nvSpPr>
            <p:spPr bwMode="auto">
              <a:xfrm>
                <a:off x="721"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7" name="Freeform 182"/>
              <p:cNvSpPr>
                <a:spLocks/>
              </p:cNvSpPr>
              <p:nvPr/>
            </p:nvSpPr>
            <p:spPr bwMode="auto">
              <a:xfrm>
                <a:off x="794"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8" name="Freeform 183"/>
              <p:cNvSpPr>
                <a:spLocks/>
              </p:cNvSpPr>
              <p:nvPr/>
            </p:nvSpPr>
            <p:spPr bwMode="auto">
              <a:xfrm>
                <a:off x="474" y="2778"/>
                <a:ext cx="171"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9" name="Freeform 184"/>
              <p:cNvSpPr>
                <a:spLocks noEditPoints="1"/>
              </p:cNvSpPr>
              <p:nvPr/>
            </p:nvSpPr>
            <p:spPr bwMode="auto">
              <a:xfrm>
                <a:off x="493" y="2868"/>
                <a:ext cx="133" cy="130"/>
              </a:xfrm>
              <a:custGeom>
                <a:avLst/>
                <a:gdLst>
                  <a:gd name="T0" fmla="*/ 0 w 133"/>
                  <a:gd name="T1" fmla="*/ 59 h 130"/>
                  <a:gd name="T2" fmla="*/ 59 w 133"/>
                  <a:gd name="T3" fmla="*/ 59 h 130"/>
                  <a:gd name="T4" fmla="*/ 59 w 133"/>
                  <a:gd name="T5" fmla="*/ 0 h 130"/>
                  <a:gd name="T6" fmla="*/ 0 w 133"/>
                  <a:gd name="T7" fmla="*/ 0 h 130"/>
                  <a:gd name="T8" fmla="*/ 0 w 133"/>
                  <a:gd name="T9" fmla="*/ 59 h 130"/>
                  <a:gd name="T10" fmla="*/ 74 w 133"/>
                  <a:gd name="T11" fmla="*/ 0 h 130"/>
                  <a:gd name="T12" fmla="*/ 74 w 133"/>
                  <a:gd name="T13" fmla="*/ 59 h 130"/>
                  <a:gd name="T14" fmla="*/ 133 w 133"/>
                  <a:gd name="T15" fmla="*/ 59 h 130"/>
                  <a:gd name="T16" fmla="*/ 133 w 133"/>
                  <a:gd name="T17" fmla="*/ 0 h 130"/>
                  <a:gd name="T18" fmla="*/ 74 w 133"/>
                  <a:gd name="T19" fmla="*/ 0 h 130"/>
                  <a:gd name="T20" fmla="*/ 0 w 133"/>
                  <a:gd name="T21" fmla="*/ 130 h 130"/>
                  <a:gd name="T22" fmla="*/ 59 w 133"/>
                  <a:gd name="T23" fmla="*/ 130 h 130"/>
                  <a:gd name="T24" fmla="*/ 59 w 133"/>
                  <a:gd name="T25" fmla="*/ 73 h 130"/>
                  <a:gd name="T26" fmla="*/ 0 w 133"/>
                  <a:gd name="T27" fmla="*/ 73 h 130"/>
                  <a:gd name="T28" fmla="*/ 0 w 133"/>
                  <a:gd name="T29" fmla="*/ 130 h 130"/>
                  <a:gd name="T30" fmla="*/ 74 w 133"/>
                  <a:gd name="T31" fmla="*/ 130 h 130"/>
                  <a:gd name="T32" fmla="*/ 133 w 133"/>
                  <a:gd name="T33" fmla="*/ 130 h 130"/>
                  <a:gd name="T34" fmla="*/ 133 w 133"/>
                  <a:gd name="T35" fmla="*/ 73 h 130"/>
                  <a:gd name="T36" fmla="*/ 74 w 133"/>
                  <a:gd name="T37" fmla="*/ 73 h 130"/>
                  <a:gd name="T38" fmla="*/ 74 w 133"/>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0">
                    <a:moveTo>
                      <a:pt x="0" y="59"/>
                    </a:moveTo>
                    <a:lnTo>
                      <a:pt x="59" y="59"/>
                    </a:lnTo>
                    <a:lnTo>
                      <a:pt x="59" y="0"/>
                    </a:lnTo>
                    <a:lnTo>
                      <a:pt x="0" y="0"/>
                    </a:lnTo>
                    <a:lnTo>
                      <a:pt x="0" y="59"/>
                    </a:lnTo>
                    <a:close/>
                    <a:moveTo>
                      <a:pt x="74" y="0"/>
                    </a:moveTo>
                    <a:lnTo>
                      <a:pt x="74" y="59"/>
                    </a:lnTo>
                    <a:lnTo>
                      <a:pt x="133" y="59"/>
                    </a:lnTo>
                    <a:lnTo>
                      <a:pt x="133" y="0"/>
                    </a:lnTo>
                    <a:lnTo>
                      <a:pt x="74" y="0"/>
                    </a:lnTo>
                    <a:close/>
                    <a:moveTo>
                      <a:pt x="0" y="130"/>
                    </a:moveTo>
                    <a:lnTo>
                      <a:pt x="59" y="130"/>
                    </a:lnTo>
                    <a:lnTo>
                      <a:pt x="59" y="73"/>
                    </a:lnTo>
                    <a:lnTo>
                      <a:pt x="0" y="73"/>
                    </a:lnTo>
                    <a:lnTo>
                      <a:pt x="0" y="130"/>
                    </a:lnTo>
                    <a:close/>
                    <a:moveTo>
                      <a:pt x="74" y="130"/>
                    </a:moveTo>
                    <a:lnTo>
                      <a:pt x="133" y="130"/>
                    </a:lnTo>
                    <a:lnTo>
                      <a:pt x="133" y="73"/>
                    </a:lnTo>
                    <a:lnTo>
                      <a:pt x="74" y="73"/>
                    </a:lnTo>
                    <a:lnTo>
                      <a:pt x="74"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0" name="Freeform 185"/>
              <p:cNvSpPr>
                <a:spLocks/>
              </p:cNvSpPr>
              <p:nvPr/>
            </p:nvSpPr>
            <p:spPr bwMode="auto">
              <a:xfrm>
                <a:off x="493"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1" name="Freeform 186"/>
              <p:cNvSpPr>
                <a:spLocks/>
              </p:cNvSpPr>
              <p:nvPr/>
            </p:nvSpPr>
            <p:spPr bwMode="auto">
              <a:xfrm>
                <a:off x="567"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2" name="Freeform 187"/>
              <p:cNvSpPr>
                <a:spLocks/>
              </p:cNvSpPr>
              <p:nvPr/>
            </p:nvSpPr>
            <p:spPr bwMode="auto">
              <a:xfrm>
                <a:off x="247"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3" name="Freeform 188"/>
              <p:cNvSpPr>
                <a:spLocks noEditPoints="1"/>
              </p:cNvSpPr>
              <p:nvPr/>
            </p:nvSpPr>
            <p:spPr bwMode="auto">
              <a:xfrm>
                <a:off x="266" y="2868"/>
                <a:ext cx="130" cy="130"/>
              </a:xfrm>
              <a:custGeom>
                <a:avLst/>
                <a:gdLst>
                  <a:gd name="T0" fmla="*/ 0 w 130"/>
                  <a:gd name="T1" fmla="*/ 59 h 130"/>
                  <a:gd name="T2" fmla="*/ 59 w 130"/>
                  <a:gd name="T3" fmla="*/ 59 h 130"/>
                  <a:gd name="T4" fmla="*/ 59 w 130"/>
                  <a:gd name="T5" fmla="*/ 0 h 130"/>
                  <a:gd name="T6" fmla="*/ 0 w 130"/>
                  <a:gd name="T7" fmla="*/ 0 h 130"/>
                  <a:gd name="T8" fmla="*/ 0 w 130"/>
                  <a:gd name="T9" fmla="*/ 59 h 130"/>
                  <a:gd name="T10" fmla="*/ 73 w 130"/>
                  <a:gd name="T11" fmla="*/ 0 h 130"/>
                  <a:gd name="T12" fmla="*/ 73 w 130"/>
                  <a:gd name="T13" fmla="*/ 59 h 130"/>
                  <a:gd name="T14" fmla="*/ 130 w 130"/>
                  <a:gd name="T15" fmla="*/ 59 h 130"/>
                  <a:gd name="T16" fmla="*/ 130 w 130"/>
                  <a:gd name="T17" fmla="*/ 0 h 130"/>
                  <a:gd name="T18" fmla="*/ 73 w 130"/>
                  <a:gd name="T19" fmla="*/ 0 h 130"/>
                  <a:gd name="T20" fmla="*/ 0 w 130"/>
                  <a:gd name="T21" fmla="*/ 130 h 130"/>
                  <a:gd name="T22" fmla="*/ 59 w 130"/>
                  <a:gd name="T23" fmla="*/ 130 h 130"/>
                  <a:gd name="T24" fmla="*/ 59 w 130"/>
                  <a:gd name="T25" fmla="*/ 73 h 130"/>
                  <a:gd name="T26" fmla="*/ 0 w 130"/>
                  <a:gd name="T27" fmla="*/ 73 h 130"/>
                  <a:gd name="T28" fmla="*/ 0 w 130"/>
                  <a:gd name="T29" fmla="*/ 130 h 130"/>
                  <a:gd name="T30" fmla="*/ 73 w 130"/>
                  <a:gd name="T31" fmla="*/ 130 h 130"/>
                  <a:gd name="T32" fmla="*/ 130 w 130"/>
                  <a:gd name="T33" fmla="*/ 130 h 130"/>
                  <a:gd name="T34" fmla="*/ 130 w 130"/>
                  <a:gd name="T35" fmla="*/ 73 h 130"/>
                  <a:gd name="T36" fmla="*/ 73 w 130"/>
                  <a:gd name="T37" fmla="*/ 73 h 130"/>
                  <a:gd name="T38" fmla="*/ 73 w 130"/>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0">
                    <a:moveTo>
                      <a:pt x="0" y="59"/>
                    </a:moveTo>
                    <a:lnTo>
                      <a:pt x="59" y="59"/>
                    </a:lnTo>
                    <a:lnTo>
                      <a:pt x="59" y="0"/>
                    </a:lnTo>
                    <a:lnTo>
                      <a:pt x="0" y="0"/>
                    </a:lnTo>
                    <a:lnTo>
                      <a:pt x="0" y="59"/>
                    </a:lnTo>
                    <a:close/>
                    <a:moveTo>
                      <a:pt x="73" y="0"/>
                    </a:moveTo>
                    <a:lnTo>
                      <a:pt x="73" y="59"/>
                    </a:lnTo>
                    <a:lnTo>
                      <a:pt x="130" y="59"/>
                    </a:lnTo>
                    <a:lnTo>
                      <a:pt x="130" y="0"/>
                    </a:lnTo>
                    <a:lnTo>
                      <a:pt x="73" y="0"/>
                    </a:lnTo>
                    <a:close/>
                    <a:moveTo>
                      <a:pt x="0" y="130"/>
                    </a:moveTo>
                    <a:lnTo>
                      <a:pt x="59" y="130"/>
                    </a:lnTo>
                    <a:lnTo>
                      <a:pt x="59" y="73"/>
                    </a:lnTo>
                    <a:lnTo>
                      <a:pt x="0" y="73"/>
                    </a:lnTo>
                    <a:lnTo>
                      <a:pt x="0" y="130"/>
                    </a:lnTo>
                    <a:close/>
                    <a:moveTo>
                      <a:pt x="73" y="130"/>
                    </a:moveTo>
                    <a:lnTo>
                      <a:pt x="130" y="130"/>
                    </a:lnTo>
                    <a:lnTo>
                      <a:pt x="130" y="73"/>
                    </a:lnTo>
                    <a:lnTo>
                      <a:pt x="73" y="73"/>
                    </a:lnTo>
                    <a:lnTo>
                      <a:pt x="73"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4" name="Freeform 189"/>
              <p:cNvSpPr>
                <a:spLocks/>
              </p:cNvSpPr>
              <p:nvPr/>
            </p:nvSpPr>
            <p:spPr bwMode="auto">
              <a:xfrm>
                <a:off x="266"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5" name="Freeform 190"/>
              <p:cNvSpPr>
                <a:spLocks/>
              </p:cNvSpPr>
              <p:nvPr/>
            </p:nvSpPr>
            <p:spPr bwMode="auto">
              <a:xfrm>
                <a:off x="339"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6" name="Freeform 191"/>
              <p:cNvSpPr>
                <a:spLocks/>
              </p:cNvSpPr>
              <p:nvPr/>
            </p:nvSpPr>
            <p:spPr bwMode="auto">
              <a:xfrm>
                <a:off x="20"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7" name="Freeform 192"/>
              <p:cNvSpPr>
                <a:spLocks noEditPoints="1"/>
              </p:cNvSpPr>
              <p:nvPr/>
            </p:nvSpPr>
            <p:spPr bwMode="auto">
              <a:xfrm>
                <a:off x="38" y="2868"/>
                <a:ext cx="131" cy="130"/>
              </a:xfrm>
              <a:custGeom>
                <a:avLst/>
                <a:gdLst>
                  <a:gd name="T0" fmla="*/ 0 w 131"/>
                  <a:gd name="T1" fmla="*/ 59 h 130"/>
                  <a:gd name="T2" fmla="*/ 60 w 131"/>
                  <a:gd name="T3" fmla="*/ 59 h 130"/>
                  <a:gd name="T4" fmla="*/ 60 w 131"/>
                  <a:gd name="T5" fmla="*/ 0 h 130"/>
                  <a:gd name="T6" fmla="*/ 0 w 131"/>
                  <a:gd name="T7" fmla="*/ 0 h 130"/>
                  <a:gd name="T8" fmla="*/ 0 w 131"/>
                  <a:gd name="T9" fmla="*/ 59 h 130"/>
                  <a:gd name="T10" fmla="*/ 74 w 131"/>
                  <a:gd name="T11" fmla="*/ 0 h 130"/>
                  <a:gd name="T12" fmla="*/ 74 w 131"/>
                  <a:gd name="T13" fmla="*/ 59 h 130"/>
                  <a:gd name="T14" fmla="*/ 131 w 131"/>
                  <a:gd name="T15" fmla="*/ 59 h 130"/>
                  <a:gd name="T16" fmla="*/ 131 w 131"/>
                  <a:gd name="T17" fmla="*/ 0 h 130"/>
                  <a:gd name="T18" fmla="*/ 74 w 131"/>
                  <a:gd name="T19" fmla="*/ 0 h 130"/>
                  <a:gd name="T20" fmla="*/ 0 w 131"/>
                  <a:gd name="T21" fmla="*/ 130 h 130"/>
                  <a:gd name="T22" fmla="*/ 60 w 131"/>
                  <a:gd name="T23" fmla="*/ 130 h 130"/>
                  <a:gd name="T24" fmla="*/ 60 w 131"/>
                  <a:gd name="T25" fmla="*/ 73 h 130"/>
                  <a:gd name="T26" fmla="*/ 0 w 131"/>
                  <a:gd name="T27" fmla="*/ 73 h 130"/>
                  <a:gd name="T28" fmla="*/ 0 w 131"/>
                  <a:gd name="T29" fmla="*/ 130 h 130"/>
                  <a:gd name="T30" fmla="*/ 74 w 131"/>
                  <a:gd name="T31" fmla="*/ 130 h 130"/>
                  <a:gd name="T32" fmla="*/ 131 w 131"/>
                  <a:gd name="T33" fmla="*/ 130 h 130"/>
                  <a:gd name="T34" fmla="*/ 131 w 131"/>
                  <a:gd name="T35" fmla="*/ 73 h 130"/>
                  <a:gd name="T36" fmla="*/ 74 w 131"/>
                  <a:gd name="T37" fmla="*/ 73 h 130"/>
                  <a:gd name="T38" fmla="*/ 74 w 131"/>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0">
                    <a:moveTo>
                      <a:pt x="0" y="59"/>
                    </a:moveTo>
                    <a:lnTo>
                      <a:pt x="60" y="59"/>
                    </a:lnTo>
                    <a:lnTo>
                      <a:pt x="60" y="0"/>
                    </a:lnTo>
                    <a:lnTo>
                      <a:pt x="0" y="0"/>
                    </a:lnTo>
                    <a:lnTo>
                      <a:pt x="0" y="59"/>
                    </a:lnTo>
                    <a:close/>
                    <a:moveTo>
                      <a:pt x="74" y="0"/>
                    </a:moveTo>
                    <a:lnTo>
                      <a:pt x="74" y="59"/>
                    </a:lnTo>
                    <a:lnTo>
                      <a:pt x="131" y="59"/>
                    </a:lnTo>
                    <a:lnTo>
                      <a:pt x="131" y="0"/>
                    </a:lnTo>
                    <a:lnTo>
                      <a:pt x="74" y="0"/>
                    </a:lnTo>
                    <a:close/>
                    <a:moveTo>
                      <a:pt x="0" y="130"/>
                    </a:moveTo>
                    <a:lnTo>
                      <a:pt x="60" y="130"/>
                    </a:lnTo>
                    <a:lnTo>
                      <a:pt x="60" y="73"/>
                    </a:lnTo>
                    <a:lnTo>
                      <a:pt x="0" y="73"/>
                    </a:lnTo>
                    <a:lnTo>
                      <a:pt x="0" y="130"/>
                    </a:lnTo>
                    <a:close/>
                    <a:moveTo>
                      <a:pt x="74" y="130"/>
                    </a:moveTo>
                    <a:lnTo>
                      <a:pt x="131" y="130"/>
                    </a:lnTo>
                    <a:lnTo>
                      <a:pt x="131" y="73"/>
                    </a:lnTo>
                    <a:lnTo>
                      <a:pt x="74" y="73"/>
                    </a:lnTo>
                    <a:lnTo>
                      <a:pt x="74"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8" name="Freeform 193"/>
              <p:cNvSpPr>
                <a:spLocks/>
              </p:cNvSpPr>
              <p:nvPr/>
            </p:nvSpPr>
            <p:spPr bwMode="auto">
              <a:xfrm>
                <a:off x="36" y="2797"/>
                <a:ext cx="62" cy="57"/>
              </a:xfrm>
              <a:custGeom>
                <a:avLst/>
                <a:gdLst>
                  <a:gd name="T0" fmla="*/ 0 w 26"/>
                  <a:gd name="T1" fmla="*/ 24 h 24"/>
                  <a:gd name="T2" fmla="*/ 26 w 26"/>
                  <a:gd name="T3" fmla="*/ 24 h 24"/>
                  <a:gd name="T4" fmla="*/ 26 w 26"/>
                  <a:gd name="T5" fmla="*/ 0 h 24"/>
                  <a:gd name="T6" fmla="*/ 0 w 26"/>
                  <a:gd name="T7" fmla="*/ 24 h 24"/>
                </a:gdLst>
                <a:ahLst/>
                <a:cxnLst>
                  <a:cxn ang="0">
                    <a:pos x="T0" y="T1"/>
                  </a:cxn>
                  <a:cxn ang="0">
                    <a:pos x="T2" y="T3"/>
                  </a:cxn>
                  <a:cxn ang="0">
                    <a:pos x="T4" y="T5"/>
                  </a:cxn>
                  <a:cxn ang="0">
                    <a:pos x="T6" y="T7"/>
                  </a:cxn>
                </a:cxnLst>
                <a:rect l="0" t="0" r="r" b="b"/>
                <a:pathLst>
                  <a:path w="26" h="24">
                    <a:moveTo>
                      <a:pt x="0" y="24"/>
                    </a:moveTo>
                    <a:cubicBezTo>
                      <a:pt x="26" y="24"/>
                      <a:pt x="26" y="24"/>
                      <a:pt x="26" y="24"/>
                    </a:cubicBezTo>
                    <a:cubicBezTo>
                      <a:pt x="26" y="0"/>
                      <a:pt x="26" y="0"/>
                      <a:pt x="26" y="0"/>
                    </a:cubicBezTo>
                    <a:cubicBezTo>
                      <a:pt x="13" y="0"/>
                      <a:pt x="2"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9" name="Freeform 194"/>
              <p:cNvSpPr>
                <a:spLocks/>
              </p:cNvSpPr>
              <p:nvPr/>
            </p:nvSpPr>
            <p:spPr bwMode="auto">
              <a:xfrm>
                <a:off x="112"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0" name="Freeform 195"/>
              <p:cNvSpPr>
                <a:spLocks/>
              </p:cNvSpPr>
              <p:nvPr/>
            </p:nvSpPr>
            <p:spPr bwMode="auto">
              <a:xfrm>
                <a:off x="1388" y="3259"/>
                <a:ext cx="98" cy="307"/>
              </a:xfrm>
              <a:custGeom>
                <a:avLst/>
                <a:gdLst>
                  <a:gd name="T0" fmla="*/ 98 w 98"/>
                  <a:gd name="T1" fmla="*/ 307 h 307"/>
                  <a:gd name="T2" fmla="*/ 0 w 98"/>
                  <a:gd name="T3" fmla="*/ 307 h 307"/>
                  <a:gd name="T4" fmla="*/ 15 w 98"/>
                  <a:gd name="T5" fmla="*/ 0 h 307"/>
                  <a:gd name="T6" fmla="*/ 83 w 98"/>
                  <a:gd name="T7" fmla="*/ 0 h 307"/>
                  <a:gd name="T8" fmla="*/ 98 w 98"/>
                  <a:gd name="T9" fmla="*/ 307 h 307"/>
                </a:gdLst>
                <a:ahLst/>
                <a:cxnLst>
                  <a:cxn ang="0">
                    <a:pos x="T0" y="T1"/>
                  </a:cxn>
                  <a:cxn ang="0">
                    <a:pos x="T2" y="T3"/>
                  </a:cxn>
                  <a:cxn ang="0">
                    <a:pos x="T4" y="T5"/>
                  </a:cxn>
                  <a:cxn ang="0">
                    <a:pos x="T6" y="T7"/>
                  </a:cxn>
                  <a:cxn ang="0">
                    <a:pos x="T8" y="T9"/>
                  </a:cxn>
                </a:cxnLst>
                <a:rect l="0" t="0" r="r" b="b"/>
                <a:pathLst>
                  <a:path w="98" h="307">
                    <a:moveTo>
                      <a:pt x="98" y="307"/>
                    </a:moveTo>
                    <a:lnTo>
                      <a:pt x="0" y="307"/>
                    </a:lnTo>
                    <a:lnTo>
                      <a:pt x="15" y="0"/>
                    </a:lnTo>
                    <a:lnTo>
                      <a:pt x="83" y="0"/>
                    </a:lnTo>
                    <a:lnTo>
                      <a:pt x="98" y="307"/>
                    </a:lnTo>
                    <a:close/>
                  </a:path>
                </a:pathLst>
              </a:custGeom>
              <a:solidFill>
                <a:srgbClr val="C976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1" name="Oval 196"/>
              <p:cNvSpPr>
                <a:spLocks noChangeArrowheads="1"/>
              </p:cNvSpPr>
              <p:nvPr/>
            </p:nvSpPr>
            <p:spPr bwMode="auto">
              <a:xfrm>
                <a:off x="1185" y="2814"/>
                <a:ext cx="504" cy="504"/>
              </a:xfrm>
              <a:prstGeom prst="ellipse">
                <a:avLst/>
              </a:prstGeom>
              <a:solidFill>
                <a:srgbClr val="A099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2" name="Oval 197"/>
              <p:cNvSpPr>
                <a:spLocks noChangeArrowheads="1"/>
              </p:cNvSpPr>
              <p:nvPr/>
            </p:nvSpPr>
            <p:spPr bwMode="auto">
              <a:xfrm>
                <a:off x="1377" y="2870"/>
                <a:ext cx="68" cy="69"/>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3" name="Oval 198"/>
              <p:cNvSpPr>
                <a:spLocks noChangeArrowheads="1"/>
              </p:cNvSpPr>
              <p:nvPr/>
            </p:nvSpPr>
            <p:spPr bwMode="auto">
              <a:xfrm>
                <a:off x="1566" y="2913"/>
                <a:ext cx="62" cy="61"/>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4" name="Oval 199"/>
              <p:cNvSpPr>
                <a:spLocks noChangeArrowheads="1"/>
              </p:cNvSpPr>
              <p:nvPr/>
            </p:nvSpPr>
            <p:spPr bwMode="auto">
              <a:xfrm>
                <a:off x="1388" y="3022"/>
                <a:ext cx="53" cy="52"/>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5" name="Oval 200"/>
              <p:cNvSpPr>
                <a:spLocks noChangeArrowheads="1"/>
              </p:cNvSpPr>
              <p:nvPr/>
            </p:nvSpPr>
            <p:spPr bwMode="auto">
              <a:xfrm>
                <a:off x="1497" y="3121"/>
                <a:ext cx="69" cy="69"/>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6" name="Oval 201"/>
              <p:cNvSpPr>
                <a:spLocks noChangeArrowheads="1"/>
              </p:cNvSpPr>
              <p:nvPr/>
            </p:nvSpPr>
            <p:spPr bwMode="auto">
              <a:xfrm>
                <a:off x="1211" y="3038"/>
                <a:ext cx="40" cy="41"/>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7" name="Oval 202"/>
              <p:cNvSpPr>
                <a:spLocks noChangeArrowheads="1"/>
              </p:cNvSpPr>
              <p:nvPr/>
            </p:nvSpPr>
            <p:spPr bwMode="auto">
              <a:xfrm>
                <a:off x="1320" y="3204"/>
                <a:ext cx="52" cy="52"/>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grpSp>
      </p:grpSp>
      <p:sp>
        <p:nvSpPr>
          <p:cNvPr id="2" name="Title 1"/>
          <p:cNvSpPr>
            <a:spLocks noGrp="1"/>
          </p:cNvSpPr>
          <p:nvPr>
            <p:ph type="title"/>
          </p:nvPr>
        </p:nvSpPr>
        <p:spPr>
          <a:xfrm>
            <a:off x="0" y="251887"/>
            <a:ext cx="9144000" cy="549465"/>
          </a:xfrm>
        </p:spPr>
        <p:txBody>
          <a:bodyPr>
            <a:normAutofit/>
          </a:bodyPr>
          <a:lstStyle>
            <a:lvl1pPr algn="ctr">
              <a:defRPr sz="2700" b="0">
                <a:ln>
                  <a:solidFill>
                    <a:schemeClr val="bg1"/>
                  </a:solidFill>
                </a:ln>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defRPr>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64C1C8AF-D8A6-4FAF-9F1D-9AD7E0FE71E9}"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pic>
        <p:nvPicPr>
          <p:cNvPr id="10" name="图片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931" y="2463167"/>
            <a:ext cx="9158288" cy="2691913"/>
          </a:xfrm>
          <a:prstGeom prst="rect">
            <a:avLst/>
          </a:prstGeom>
          <a:effectLst/>
        </p:spPr>
      </p:pic>
    </p:spTree>
    <p:extLst>
      <p:ext uri="{BB962C8B-B14F-4D97-AF65-F5344CB8AC3E}">
        <p14:creationId xmlns:p14="http://schemas.microsoft.com/office/powerpoint/2010/main" val="2822271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6"/>
            <a:ext cx="7886700" cy="2139553"/>
          </a:xfrm>
        </p:spPr>
        <p:txBody>
          <a:bodyPr anchor="b"/>
          <a:lstStyle>
            <a:lvl1pPr>
              <a:defRPr sz="45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ACF93403-12E5-4307-B848-5B58A8EEED7D}"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285510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D7A2CA11-2204-499B-930F-EEFD51C730D8}"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835424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7"/>
            <a:ext cx="7886700" cy="994172"/>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Content Placeholder 3"/>
          <p:cNvSpPr>
            <a:spLocks noGrp="1"/>
          </p:cNvSpPr>
          <p:nvPr>
            <p:ph sz="half" idx="2"/>
          </p:nvPr>
        </p:nvSpPr>
        <p:spPr>
          <a:xfrm>
            <a:off x="629842" y="1878806"/>
            <a:ext cx="3868340" cy="276344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3"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Content Placeholder 5"/>
          <p:cNvSpPr>
            <a:spLocks noGrp="1"/>
          </p:cNvSpPr>
          <p:nvPr>
            <p:ph sz="quarter" idx="4"/>
          </p:nvPr>
        </p:nvSpPr>
        <p:spPr>
          <a:xfrm>
            <a:off x="4629153" y="1878806"/>
            <a:ext cx="3887391" cy="276344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7CF769CF-09DE-45EE-9D7C-82C836770A11}"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32567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744643C6-3B6D-4454-8DF8-BC7AD79616F5}"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05616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4808E-ADA4-4A21-8176-12DC1D6CA409}"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30302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740572"/>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63F5FB61-5E73-4AE1-8CDD-83F193B7D7AE}"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1206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740572"/>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E4782A1-5476-43B7-BF22-A9E08A5B2FD8}"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8067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73F2FD2A-8236-4884-81D6-8437E8B5FF1B}"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31669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3" y="273845"/>
            <a:ext cx="5800725" cy="435887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3698716A-3C40-4CF6-A34C-661E1A19B523}"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940436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標題及物件">
    <p:spTree>
      <p:nvGrpSpPr>
        <p:cNvPr id="1" name=""/>
        <p:cNvGrpSpPr/>
        <p:nvPr/>
      </p:nvGrpSpPr>
      <p:grpSpPr>
        <a:xfrm>
          <a:off x="0" y="0"/>
          <a:ext cx="0" cy="0"/>
          <a:chOff x="0" y="0"/>
          <a:chExt cx="0" cy="0"/>
        </a:xfrm>
      </p:grpSpPr>
      <p:sp>
        <p:nvSpPr>
          <p:cNvPr id="8" name="矩形 7"/>
          <p:cNvSpPr/>
          <p:nvPr userDrawn="1"/>
        </p:nvSpPr>
        <p:spPr>
          <a:xfrm flipV="1">
            <a:off x="0" y="952289"/>
            <a:ext cx="9144000" cy="34289"/>
          </a:xfrm>
          <a:prstGeom prst="rect">
            <a:avLst/>
          </a:prstGeom>
          <a:solidFill>
            <a:srgbClr val="03B98E"/>
          </a:solidFill>
          <a:ln>
            <a:solidFill>
              <a:srgbClr val="03C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zh-TW" altLang="en-US" sz="1350">
              <a:solidFill>
                <a:prstClr val="white"/>
              </a:solidFill>
            </a:endParaRPr>
          </a:p>
        </p:txBody>
      </p:sp>
      <p:sp>
        <p:nvSpPr>
          <p:cNvPr id="2" name="Title 1"/>
          <p:cNvSpPr>
            <a:spLocks noGrp="1"/>
          </p:cNvSpPr>
          <p:nvPr>
            <p:ph type="title"/>
          </p:nvPr>
        </p:nvSpPr>
        <p:spPr>
          <a:xfrm>
            <a:off x="0" y="251887"/>
            <a:ext cx="9144000" cy="549465"/>
          </a:xfrm>
        </p:spPr>
        <p:txBody>
          <a:bodyPr>
            <a:normAutofit/>
          </a:bodyPr>
          <a:lstStyle>
            <a:lvl1pPr algn="ctr">
              <a:defRPr sz="2700" b="1">
                <a:ln>
                  <a:solidFill>
                    <a:schemeClr val="bg1"/>
                  </a:solidFill>
                </a:ln>
                <a:solidFill>
                  <a:srgbClr val="004758"/>
                </a:solidFill>
                <a:latin typeface="Microsoft YaHei" panose="020B0503020204020204" pitchFamily="34" charset="-122"/>
                <a:ea typeface="Microsoft YaHei" panose="020B0503020204020204" pitchFamily="34" charset="-122"/>
              </a:defRPr>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3FB8D7E8-4930-406A-9C66-29FDFF768556}"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a:t>
            </a:fld>
            <a:endParaRPr lang="zh-TW" altLang="en-US" dirty="0">
              <a:solidFill>
                <a:prstClr val="black">
                  <a:tint val="75000"/>
                </a:prstClr>
              </a:solidFill>
            </a:endParaRPr>
          </a:p>
        </p:txBody>
      </p:sp>
      <p:pic>
        <p:nvPicPr>
          <p:cNvPr id="9" name="Picture 15" descr="White city and roads background vector (3)_复制"/>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445830" y="344459"/>
            <a:ext cx="1698171" cy="63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321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標題及物件">
    <p:spTree>
      <p:nvGrpSpPr>
        <p:cNvPr id="1" name=""/>
        <p:cNvGrpSpPr/>
        <p:nvPr/>
      </p:nvGrpSpPr>
      <p:grpSpPr>
        <a:xfrm>
          <a:off x="0" y="0"/>
          <a:ext cx="0" cy="0"/>
          <a:chOff x="0" y="0"/>
          <a:chExt cx="0" cy="0"/>
        </a:xfrm>
      </p:grpSpPr>
      <p:pic>
        <p:nvPicPr>
          <p:cNvPr id="10" name="图片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289" y="1"/>
            <a:ext cx="9158288" cy="983855"/>
          </a:xfrm>
          <a:prstGeom prst="rect">
            <a:avLst/>
          </a:prstGeom>
          <a:effectLst/>
        </p:spPr>
      </p:pic>
      <p:grpSp>
        <p:nvGrpSpPr>
          <p:cNvPr id="3" name="群組 2"/>
          <p:cNvGrpSpPr/>
          <p:nvPr userDrawn="1"/>
        </p:nvGrpSpPr>
        <p:grpSpPr>
          <a:xfrm>
            <a:off x="8019373" y="558466"/>
            <a:ext cx="1138917" cy="426643"/>
            <a:chOff x="3810780" y="853401"/>
            <a:chExt cx="5152813" cy="2703364"/>
          </a:xfrm>
        </p:grpSpPr>
        <p:grpSp>
          <p:nvGrpSpPr>
            <p:cNvPr id="11" name="群組 10"/>
            <p:cNvGrpSpPr/>
            <p:nvPr userDrawn="1"/>
          </p:nvGrpSpPr>
          <p:grpSpPr>
            <a:xfrm>
              <a:off x="5824293" y="853401"/>
              <a:ext cx="2521538" cy="2703364"/>
              <a:chOff x="1655762" y="2565400"/>
              <a:chExt cx="1839913" cy="2039938"/>
            </a:xfrm>
          </p:grpSpPr>
          <p:sp>
            <p:nvSpPr>
              <p:cNvPr id="12" name="Freeform 41"/>
              <p:cNvSpPr>
                <a:spLocks/>
              </p:cNvSpPr>
              <p:nvPr/>
            </p:nvSpPr>
            <p:spPr bwMode="auto">
              <a:xfrm>
                <a:off x="3319462" y="3365500"/>
                <a:ext cx="146050" cy="187325"/>
              </a:xfrm>
              <a:custGeom>
                <a:avLst/>
                <a:gdLst>
                  <a:gd name="T0" fmla="*/ 19 w 92"/>
                  <a:gd name="T1" fmla="*/ 118 h 118"/>
                  <a:gd name="T2" fmla="*/ 71 w 92"/>
                  <a:gd name="T3" fmla="*/ 118 h 118"/>
                  <a:gd name="T4" fmla="*/ 92 w 92"/>
                  <a:gd name="T5" fmla="*/ 0 h 118"/>
                  <a:gd name="T6" fmla="*/ 0 w 92"/>
                  <a:gd name="T7" fmla="*/ 0 h 118"/>
                  <a:gd name="T8" fmla="*/ 19 w 92"/>
                  <a:gd name="T9" fmla="*/ 118 h 118"/>
                </a:gdLst>
                <a:ahLst/>
                <a:cxnLst>
                  <a:cxn ang="0">
                    <a:pos x="T0" y="T1"/>
                  </a:cxn>
                  <a:cxn ang="0">
                    <a:pos x="T2" y="T3"/>
                  </a:cxn>
                  <a:cxn ang="0">
                    <a:pos x="T4" y="T5"/>
                  </a:cxn>
                  <a:cxn ang="0">
                    <a:pos x="T6" y="T7"/>
                  </a:cxn>
                  <a:cxn ang="0">
                    <a:pos x="T8" y="T9"/>
                  </a:cxn>
                </a:cxnLst>
                <a:rect l="0" t="0" r="r" b="b"/>
                <a:pathLst>
                  <a:path w="92" h="118">
                    <a:moveTo>
                      <a:pt x="19" y="118"/>
                    </a:moveTo>
                    <a:lnTo>
                      <a:pt x="71" y="118"/>
                    </a:lnTo>
                    <a:lnTo>
                      <a:pt x="92" y="0"/>
                    </a:lnTo>
                    <a:lnTo>
                      <a:pt x="0" y="0"/>
                    </a:lnTo>
                    <a:lnTo>
                      <a:pt x="19" y="118"/>
                    </a:lnTo>
                    <a:close/>
                  </a:path>
                </a:pathLst>
              </a:custGeom>
              <a:solidFill>
                <a:srgbClr val="FFF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 name="Freeform 42"/>
              <p:cNvSpPr>
                <a:spLocks noEditPoints="1"/>
              </p:cNvSpPr>
              <p:nvPr/>
            </p:nvSpPr>
            <p:spPr bwMode="auto">
              <a:xfrm>
                <a:off x="3289300" y="3271838"/>
                <a:ext cx="206375" cy="1333500"/>
              </a:xfrm>
              <a:custGeom>
                <a:avLst/>
                <a:gdLst>
                  <a:gd name="T0" fmla="*/ 109 w 130"/>
                  <a:gd name="T1" fmla="*/ 54 h 840"/>
                  <a:gd name="T2" fmla="*/ 74 w 130"/>
                  <a:gd name="T3" fmla="*/ 21 h 840"/>
                  <a:gd name="T4" fmla="*/ 74 w 130"/>
                  <a:gd name="T5" fmla="*/ 0 h 840"/>
                  <a:gd name="T6" fmla="*/ 57 w 130"/>
                  <a:gd name="T7" fmla="*/ 0 h 840"/>
                  <a:gd name="T8" fmla="*/ 57 w 130"/>
                  <a:gd name="T9" fmla="*/ 21 h 840"/>
                  <a:gd name="T10" fmla="*/ 22 w 130"/>
                  <a:gd name="T11" fmla="*/ 54 h 840"/>
                  <a:gd name="T12" fmla="*/ 0 w 130"/>
                  <a:gd name="T13" fmla="*/ 54 h 840"/>
                  <a:gd name="T14" fmla="*/ 0 w 130"/>
                  <a:gd name="T15" fmla="*/ 66 h 840"/>
                  <a:gd name="T16" fmla="*/ 14 w 130"/>
                  <a:gd name="T17" fmla="*/ 66 h 840"/>
                  <a:gd name="T18" fmla="*/ 36 w 130"/>
                  <a:gd name="T19" fmla="*/ 180 h 840"/>
                  <a:gd name="T20" fmla="*/ 36 w 130"/>
                  <a:gd name="T21" fmla="*/ 182 h 840"/>
                  <a:gd name="T22" fmla="*/ 52 w 130"/>
                  <a:gd name="T23" fmla="*/ 182 h 840"/>
                  <a:gd name="T24" fmla="*/ 52 w 130"/>
                  <a:gd name="T25" fmla="*/ 663 h 840"/>
                  <a:gd name="T26" fmla="*/ 36 w 130"/>
                  <a:gd name="T27" fmla="*/ 663 h 840"/>
                  <a:gd name="T28" fmla="*/ 36 w 130"/>
                  <a:gd name="T29" fmla="*/ 840 h 840"/>
                  <a:gd name="T30" fmla="*/ 95 w 130"/>
                  <a:gd name="T31" fmla="*/ 840 h 840"/>
                  <a:gd name="T32" fmla="*/ 95 w 130"/>
                  <a:gd name="T33" fmla="*/ 663 h 840"/>
                  <a:gd name="T34" fmla="*/ 76 w 130"/>
                  <a:gd name="T35" fmla="*/ 663 h 840"/>
                  <a:gd name="T36" fmla="*/ 76 w 130"/>
                  <a:gd name="T37" fmla="*/ 182 h 840"/>
                  <a:gd name="T38" fmla="*/ 95 w 130"/>
                  <a:gd name="T39" fmla="*/ 182 h 840"/>
                  <a:gd name="T40" fmla="*/ 95 w 130"/>
                  <a:gd name="T41" fmla="*/ 180 h 840"/>
                  <a:gd name="T42" fmla="*/ 116 w 130"/>
                  <a:gd name="T43" fmla="*/ 66 h 840"/>
                  <a:gd name="T44" fmla="*/ 130 w 130"/>
                  <a:gd name="T45" fmla="*/ 66 h 840"/>
                  <a:gd name="T46" fmla="*/ 130 w 130"/>
                  <a:gd name="T47" fmla="*/ 54 h 840"/>
                  <a:gd name="T48" fmla="*/ 109 w 130"/>
                  <a:gd name="T49" fmla="*/ 54 h 840"/>
                  <a:gd name="T50" fmla="*/ 38 w 130"/>
                  <a:gd name="T51" fmla="*/ 165 h 840"/>
                  <a:gd name="T52" fmla="*/ 22 w 130"/>
                  <a:gd name="T53" fmla="*/ 66 h 840"/>
                  <a:gd name="T54" fmla="*/ 62 w 130"/>
                  <a:gd name="T55" fmla="*/ 66 h 840"/>
                  <a:gd name="T56" fmla="*/ 62 w 130"/>
                  <a:gd name="T57" fmla="*/ 165 h 840"/>
                  <a:gd name="T58" fmla="*/ 38 w 130"/>
                  <a:gd name="T59" fmla="*/ 165 h 840"/>
                  <a:gd name="T60" fmla="*/ 93 w 130"/>
                  <a:gd name="T61" fmla="*/ 165 h 840"/>
                  <a:gd name="T62" fmla="*/ 69 w 130"/>
                  <a:gd name="T63" fmla="*/ 165 h 840"/>
                  <a:gd name="T64" fmla="*/ 69 w 130"/>
                  <a:gd name="T65" fmla="*/ 66 h 840"/>
                  <a:gd name="T66" fmla="*/ 109 w 130"/>
                  <a:gd name="T67" fmla="*/ 66 h 840"/>
                  <a:gd name="T68" fmla="*/ 93 w 130"/>
                  <a:gd name="T69" fmla="*/ 165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0" h="840">
                    <a:moveTo>
                      <a:pt x="109" y="54"/>
                    </a:moveTo>
                    <a:lnTo>
                      <a:pt x="74" y="21"/>
                    </a:lnTo>
                    <a:lnTo>
                      <a:pt x="74" y="0"/>
                    </a:lnTo>
                    <a:lnTo>
                      <a:pt x="57" y="0"/>
                    </a:lnTo>
                    <a:lnTo>
                      <a:pt x="57" y="21"/>
                    </a:lnTo>
                    <a:lnTo>
                      <a:pt x="22" y="54"/>
                    </a:lnTo>
                    <a:lnTo>
                      <a:pt x="0" y="54"/>
                    </a:lnTo>
                    <a:lnTo>
                      <a:pt x="0" y="66"/>
                    </a:lnTo>
                    <a:lnTo>
                      <a:pt x="14" y="66"/>
                    </a:lnTo>
                    <a:lnTo>
                      <a:pt x="36" y="180"/>
                    </a:lnTo>
                    <a:lnTo>
                      <a:pt x="36" y="182"/>
                    </a:lnTo>
                    <a:lnTo>
                      <a:pt x="52" y="182"/>
                    </a:lnTo>
                    <a:lnTo>
                      <a:pt x="52" y="663"/>
                    </a:lnTo>
                    <a:lnTo>
                      <a:pt x="36" y="663"/>
                    </a:lnTo>
                    <a:lnTo>
                      <a:pt x="36" y="840"/>
                    </a:lnTo>
                    <a:lnTo>
                      <a:pt x="95" y="840"/>
                    </a:lnTo>
                    <a:lnTo>
                      <a:pt x="95" y="663"/>
                    </a:lnTo>
                    <a:lnTo>
                      <a:pt x="76" y="663"/>
                    </a:lnTo>
                    <a:lnTo>
                      <a:pt x="76" y="182"/>
                    </a:lnTo>
                    <a:lnTo>
                      <a:pt x="95" y="182"/>
                    </a:lnTo>
                    <a:lnTo>
                      <a:pt x="95" y="180"/>
                    </a:lnTo>
                    <a:lnTo>
                      <a:pt x="116" y="66"/>
                    </a:lnTo>
                    <a:lnTo>
                      <a:pt x="130" y="66"/>
                    </a:lnTo>
                    <a:lnTo>
                      <a:pt x="130" y="54"/>
                    </a:lnTo>
                    <a:lnTo>
                      <a:pt x="109" y="54"/>
                    </a:lnTo>
                    <a:close/>
                    <a:moveTo>
                      <a:pt x="38" y="165"/>
                    </a:moveTo>
                    <a:lnTo>
                      <a:pt x="22" y="66"/>
                    </a:lnTo>
                    <a:lnTo>
                      <a:pt x="62" y="66"/>
                    </a:lnTo>
                    <a:lnTo>
                      <a:pt x="62" y="165"/>
                    </a:lnTo>
                    <a:lnTo>
                      <a:pt x="38" y="165"/>
                    </a:lnTo>
                    <a:close/>
                    <a:moveTo>
                      <a:pt x="93" y="165"/>
                    </a:moveTo>
                    <a:lnTo>
                      <a:pt x="69" y="165"/>
                    </a:lnTo>
                    <a:lnTo>
                      <a:pt x="69" y="66"/>
                    </a:lnTo>
                    <a:lnTo>
                      <a:pt x="109" y="66"/>
                    </a:lnTo>
                    <a:lnTo>
                      <a:pt x="93" y="165"/>
                    </a:lnTo>
                    <a:close/>
                  </a:path>
                </a:pathLst>
              </a:custGeom>
              <a:solidFill>
                <a:srgbClr val="3E3A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 name="Rectangle 64"/>
              <p:cNvSpPr>
                <a:spLocks noChangeArrowheads="1"/>
              </p:cNvSpPr>
              <p:nvPr/>
            </p:nvSpPr>
            <p:spPr bwMode="auto">
              <a:xfrm>
                <a:off x="1727200" y="2944813"/>
                <a:ext cx="1371600" cy="1570038"/>
              </a:xfrm>
              <a:prstGeom prst="rect">
                <a:avLst/>
              </a:prstGeom>
              <a:solidFill>
                <a:srgbClr val="E6EB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5" name="Freeform 65"/>
              <p:cNvSpPr>
                <a:spLocks/>
              </p:cNvSpPr>
              <p:nvPr/>
            </p:nvSpPr>
            <p:spPr bwMode="auto">
              <a:xfrm>
                <a:off x="1655762" y="2565400"/>
                <a:ext cx="1501775" cy="434975"/>
              </a:xfrm>
              <a:custGeom>
                <a:avLst/>
                <a:gdLst>
                  <a:gd name="T0" fmla="*/ 946 w 946"/>
                  <a:gd name="T1" fmla="*/ 274 h 274"/>
                  <a:gd name="T2" fmla="*/ 0 w 946"/>
                  <a:gd name="T3" fmla="*/ 274 h 274"/>
                  <a:gd name="T4" fmla="*/ 38 w 946"/>
                  <a:gd name="T5" fmla="*/ 0 h 274"/>
                  <a:gd name="T6" fmla="*/ 909 w 946"/>
                  <a:gd name="T7" fmla="*/ 0 h 274"/>
                  <a:gd name="T8" fmla="*/ 946 w 946"/>
                  <a:gd name="T9" fmla="*/ 274 h 274"/>
                </a:gdLst>
                <a:ahLst/>
                <a:cxnLst>
                  <a:cxn ang="0">
                    <a:pos x="T0" y="T1"/>
                  </a:cxn>
                  <a:cxn ang="0">
                    <a:pos x="T2" y="T3"/>
                  </a:cxn>
                  <a:cxn ang="0">
                    <a:pos x="T4" y="T5"/>
                  </a:cxn>
                  <a:cxn ang="0">
                    <a:pos x="T6" y="T7"/>
                  </a:cxn>
                  <a:cxn ang="0">
                    <a:pos x="T8" y="T9"/>
                  </a:cxn>
                </a:cxnLst>
                <a:rect l="0" t="0" r="r" b="b"/>
                <a:pathLst>
                  <a:path w="946" h="274">
                    <a:moveTo>
                      <a:pt x="946" y="274"/>
                    </a:moveTo>
                    <a:lnTo>
                      <a:pt x="0" y="274"/>
                    </a:lnTo>
                    <a:lnTo>
                      <a:pt x="38" y="0"/>
                    </a:lnTo>
                    <a:lnTo>
                      <a:pt x="909" y="0"/>
                    </a:lnTo>
                    <a:lnTo>
                      <a:pt x="946" y="274"/>
                    </a:lnTo>
                    <a:close/>
                  </a:path>
                </a:pathLst>
              </a:custGeom>
              <a:solidFill>
                <a:srgbClr val="2F3E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6" name="Rectangle 66"/>
              <p:cNvSpPr>
                <a:spLocks noChangeArrowheads="1"/>
              </p:cNvSpPr>
              <p:nvPr/>
            </p:nvSpPr>
            <p:spPr bwMode="auto">
              <a:xfrm>
                <a:off x="1685925" y="4514850"/>
                <a:ext cx="1454150" cy="90488"/>
              </a:xfrm>
              <a:prstGeom prst="rect">
                <a:avLst/>
              </a:prstGeom>
              <a:solidFill>
                <a:srgbClr val="9697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7" name="Rectangle 67"/>
              <p:cNvSpPr>
                <a:spLocks noChangeArrowheads="1"/>
              </p:cNvSpPr>
              <p:nvPr/>
            </p:nvSpPr>
            <p:spPr bwMode="auto">
              <a:xfrm>
                <a:off x="2613025" y="4044950"/>
                <a:ext cx="444500" cy="469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8" name="Freeform 68"/>
              <p:cNvSpPr>
                <a:spLocks/>
              </p:cNvSpPr>
              <p:nvPr/>
            </p:nvSpPr>
            <p:spPr bwMode="auto">
              <a:xfrm>
                <a:off x="2643187" y="4079875"/>
                <a:ext cx="384175" cy="434975"/>
              </a:xfrm>
              <a:custGeom>
                <a:avLst/>
                <a:gdLst>
                  <a:gd name="T0" fmla="*/ 0 w 102"/>
                  <a:gd name="T1" fmla="*/ 0 h 116"/>
                  <a:gd name="T2" fmla="*/ 0 w 102"/>
                  <a:gd name="T3" fmla="*/ 116 h 116"/>
                  <a:gd name="T4" fmla="*/ 102 w 102"/>
                  <a:gd name="T5" fmla="*/ 116 h 116"/>
                  <a:gd name="T6" fmla="*/ 102 w 102"/>
                  <a:gd name="T7" fmla="*/ 0 h 116"/>
                  <a:gd name="T8" fmla="*/ 0 w 102"/>
                  <a:gd name="T9" fmla="*/ 0 h 116"/>
                </a:gdLst>
                <a:ahLst/>
                <a:cxnLst>
                  <a:cxn ang="0">
                    <a:pos x="T0" y="T1"/>
                  </a:cxn>
                  <a:cxn ang="0">
                    <a:pos x="T2" y="T3"/>
                  </a:cxn>
                  <a:cxn ang="0">
                    <a:pos x="T4" y="T5"/>
                  </a:cxn>
                  <a:cxn ang="0">
                    <a:pos x="T6" y="T7"/>
                  </a:cxn>
                  <a:cxn ang="0">
                    <a:pos x="T8" y="T9"/>
                  </a:cxn>
                </a:cxnLst>
                <a:rect l="0" t="0" r="r" b="b"/>
                <a:pathLst>
                  <a:path w="102" h="116">
                    <a:moveTo>
                      <a:pt x="0" y="0"/>
                    </a:moveTo>
                    <a:cubicBezTo>
                      <a:pt x="0" y="15"/>
                      <a:pt x="0" y="100"/>
                      <a:pt x="0" y="116"/>
                    </a:cubicBezTo>
                    <a:cubicBezTo>
                      <a:pt x="21" y="116"/>
                      <a:pt x="82" y="116"/>
                      <a:pt x="102" y="116"/>
                    </a:cubicBezTo>
                    <a:cubicBezTo>
                      <a:pt x="102" y="100"/>
                      <a:pt x="102" y="15"/>
                      <a:pt x="102" y="0"/>
                    </a:cubicBezTo>
                    <a:cubicBezTo>
                      <a:pt x="82" y="0"/>
                      <a:pt x="21" y="0"/>
                      <a:pt x="0" y="0"/>
                    </a:cubicBezTo>
                    <a:close/>
                  </a:path>
                </a:pathLst>
              </a:custGeom>
              <a:solidFill>
                <a:srgbClr val="0050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9" name="Rectangle 69"/>
              <p:cNvSpPr>
                <a:spLocks noChangeArrowheads="1"/>
              </p:cNvSpPr>
              <p:nvPr/>
            </p:nvSpPr>
            <p:spPr bwMode="auto">
              <a:xfrm>
                <a:off x="2590800" y="4514850"/>
                <a:ext cx="488950" cy="4603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0" name="Rectangle 70"/>
              <p:cNvSpPr>
                <a:spLocks noChangeArrowheads="1"/>
              </p:cNvSpPr>
              <p:nvPr/>
            </p:nvSpPr>
            <p:spPr bwMode="auto">
              <a:xfrm>
                <a:off x="2549525" y="4560888"/>
                <a:ext cx="574675" cy="44450"/>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1" name="Rectangle 71"/>
              <p:cNvSpPr>
                <a:spLocks noChangeArrowheads="1"/>
              </p:cNvSpPr>
              <p:nvPr/>
            </p:nvSpPr>
            <p:spPr bwMode="auto">
              <a:xfrm>
                <a:off x="2857500" y="4270375"/>
                <a:ext cx="15875" cy="79375"/>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2" name="Rectangle 72"/>
              <p:cNvSpPr>
                <a:spLocks noChangeArrowheads="1"/>
              </p:cNvSpPr>
              <p:nvPr/>
            </p:nvSpPr>
            <p:spPr bwMode="auto">
              <a:xfrm>
                <a:off x="2801937" y="4270375"/>
                <a:ext cx="11113" cy="79375"/>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3" name="Rectangle 73"/>
              <p:cNvSpPr>
                <a:spLocks noChangeArrowheads="1"/>
              </p:cNvSpPr>
              <p:nvPr/>
            </p:nvSpPr>
            <p:spPr bwMode="auto">
              <a:xfrm>
                <a:off x="2697162" y="3041650"/>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4" name="Freeform 74"/>
              <p:cNvSpPr>
                <a:spLocks noEditPoints="1"/>
              </p:cNvSpPr>
              <p:nvPr/>
            </p:nvSpPr>
            <p:spPr bwMode="auto">
              <a:xfrm>
                <a:off x="2719387" y="3063875"/>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5" name="Rectangle 75"/>
              <p:cNvSpPr>
                <a:spLocks noChangeArrowheads="1"/>
              </p:cNvSpPr>
              <p:nvPr/>
            </p:nvSpPr>
            <p:spPr bwMode="auto">
              <a:xfrm>
                <a:off x="2257425" y="3041650"/>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6" name="Freeform 76"/>
              <p:cNvSpPr>
                <a:spLocks noEditPoints="1"/>
              </p:cNvSpPr>
              <p:nvPr/>
            </p:nvSpPr>
            <p:spPr bwMode="auto">
              <a:xfrm>
                <a:off x="2282825" y="3063875"/>
                <a:ext cx="252413" cy="252413"/>
              </a:xfrm>
              <a:custGeom>
                <a:avLst/>
                <a:gdLst>
                  <a:gd name="T0" fmla="*/ 0 w 159"/>
                  <a:gd name="T1" fmla="*/ 71 h 159"/>
                  <a:gd name="T2" fmla="*/ 69 w 159"/>
                  <a:gd name="T3" fmla="*/ 71 h 159"/>
                  <a:gd name="T4" fmla="*/ 69 w 159"/>
                  <a:gd name="T5" fmla="*/ 0 h 159"/>
                  <a:gd name="T6" fmla="*/ 0 w 159"/>
                  <a:gd name="T7" fmla="*/ 0 h 159"/>
                  <a:gd name="T8" fmla="*/ 0 w 159"/>
                  <a:gd name="T9" fmla="*/ 71 h 159"/>
                  <a:gd name="T10" fmla="*/ 88 w 159"/>
                  <a:gd name="T11" fmla="*/ 0 h 159"/>
                  <a:gd name="T12" fmla="*/ 88 w 159"/>
                  <a:gd name="T13" fmla="*/ 71 h 159"/>
                  <a:gd name="T14" fmla="*/ 159 w 159"/>
                  <a:gd name="T15" fmla="*/ 71 h 159"/>
                  <a:gd name="T16" fmla="*/ 159 w 159"/>
                  <a:gd name="T17" fmla="*/ 0 h 159"/>
                  <a:gd name="T18" fmla="*/ 88 w 159"/>
                  <a:gd name="T19" fmla="*/ 0 h 159"/>
                  <a:gd name="T20" fmla="*/ 0 w 159"/>
                  <a:gd name="T21" fmla="*/ 159 h 159"/>
                  <a:gd name="T22" fmla="*/ 69 w 159"/>
                  <a:gd name="T23" fmla="*/ 159 h 159"/>
                  <a:gd name="T24" fmla="*/ 69 w 159"/>
                  <a:gd name="T25" fmla="*/ 88 h 159"/>
                  <a:gd name="T26" fmla="*/ 0 w 159"/>
                  <a:gd name="T27" fmla="*/ 88 h 159"/>
                  <a:gd name="T28" fmla="*/ 0 w 159"/>
                  <a:gd name="T29" fmla="*/ 159 h 159"/>
                  <a:gd name="T30" fmla="*/ 88 w 159"/>
                  <a:gd name="T31" fmla="*/ 159 h 159"/>
                  <a:gd name="T32" fmla="*/ 159 w 159"/>
                  <a:gd name="T33" fmla="*/ 159 h 159"/>
                  <a:gd name="T34" fmla="*/ 159 w 159"/>
                  <a:gd name="T35" fmla="*/ 88 h 159"/>
                  <a:gd name="T36" fmla="*/ 88 w 159"/>
                  <a:gd name="T37" fmla="*/ 88 h 159"/>
                  <a:gd name="T38" fmla="*/ 88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69" y="71"/>
                    </a:lnTo>
                    <a:lnTo>
                      <a:pt x="69" y="0"/>
                    </a:lnTo>
                    <a:lnTo>
                      <a:pt x="0" y="0"/>
                    </a:lnTo>
                    <a:lnTo>
                      <a:pt x="0" y="71"/>
                    </a:lnTo>
                    <a:close/>
                    <a:moveTo>
                      <a:pt x="88" y="0"/>
                    </a:moveTo>
                    <a:lnTo>
                      <a:pt x="88" y="71"/>
                    </a:lnTo>
                    <a:lnTo>
                      <a:pt x="159" y="71"/>
                    </a:lnTo>
                    <a:lnTo>
                      <a:pt x="159" y="0"/>
                    </a:lnTo>
                    <a:lnTo>
                      <a:pt x="88" y="0"/>
                    </a:lnTo>
                    <a:close/>
                    <a:moveTo>
                      <a:pt x="0" y="159"/>
                    </a:moveTo>
                    <a:lnTo>
                      <a:pt x="69" y="159"/>
                    </a:lnTo>
                    <a:lnTo>
                      <a:pt x="69" y="88"/>
                    </a:lnTo>
                    <a:lnTo>
                      <a:pt x="0" y="88"/>
                    </a:lnTo>
                    <a:lnTo>
                      <a:pt x="0" y="159"/>
                    </a:lnTo>
                    <a:close/>
                    <a:moveTo>
                      <a:pt x="88" y="159"/>
                    </a:moveTo>
                    <a:lnTo>
                      <a:pt x="159" y="159"/>
                    </a:lnTo>
                    <a:lnTo>
                      <a:pt x="159" y="88"/>
                    </a:lnTo>
                    <a:lnTo>
                      <a:pt x="88" y="88"/>
                    </a:lnTo>
                    <a:lnTo>
                      <a:pt x="88"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7" name="Rectangle 77"/>
              <p:cNvSpPr>
                <a:spLocks noChangeArrowheads="1"/>
              </p:cNvSpPr>
              <p:nvPr/>
            </p:nvSpPr>
            <p:spPr bwMode="auto">
              <a:xfrm>
                <a:off x="1820862" y="3041650"/>
                <a:ext cx="296863"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8" name="Freeform 78"/>
              <p:cNvSpPr>
                <a:spLocks noEditPoints="1"/>
              </p:cNvSpPr>
              <p:nvPr/>
            </p:nvSpPr>
            <p:spPr bwMode="auto">
              <a:xfrm>
                <a:off x="1844675" y="3063875"/>
                <a:ext cx="250825" cy="252413"/>
              </a:xfrm>
              <a:custGeom>
                <a:avLst/>
                <a:gdLst>
                  <a:gd name="T0" fmla="*/ 0 w 158"/>
                  <a:gd name="T1" fmla="*/ 159 h 159"/>
                  <a:gd name="T2" fmla="*/ 70 w 158"/>
                  <a:gd name="T3" fmla="*/ 159 h 159"/>
                  <a:gd name="T4" fmla="*/ 70 w 158"/>
                  <a:gd name="T5" fmla="*/ 88 h 159"/>
                  <a:gd name="T6" fmla="*/ 0 w 158"/>
                  <a:gd name="T7" fmla="*/ 88 h 159"/>
                  <a:gd name="T8" fmla="*/ 0 w 158"/>
                  <a:gd name="T9" fmla="*/ 159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71 h 159"/>
                  <a:gd name="T22" fmla="*/ 70 w 158"/>
                  <a:gd name="T23" fmla="*/ 71 h 159"/>
                  <a:gd name="T24" fmla="*/ 70 w 158"/>
                  <a:gd name="T25" fmla="*/ 0 h 159"/>
                  <a:gd name="T26" fmla="*/ 0 w 158"/>
                  <a:gd name="T27" fmla="*/ 0 h 159"/>
                  <a:gd name="T28" fmla="*/ 0 w 158"/>
                  <a:gd name="T29" fmla="*/ 71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159"/>
                    </a:moveTo>
                    <a:lnTo>
                      <a:pt x="70" y="159"/>
                    </a:lnTo>
                    <a:lnTo>
                      <a:pt x="70" y="88"/>
                    </a:lnTo>
                    <a:lnTo>
                      <a:pt x="0" y="88"/>
                    </a:lnTo>
                    <a:lnTo>
                      <a:pt x="0" y="159"/>
                    </a:lnTo>
                    <a:close/>
                    <a:moveTo>
                      <a:pt x="87" y="0"/>
                    </a:moveTo>
                    <a:lnTo>
                      <a:pt x="87" y="71"/>
                    </a:lnTo>
                    <a:lnTo>
                      <a:pt x="158" y="71"/>
                    </a:lnTo>
                    <a:lnTo>
                      <a:pt x="158" y="0"/>
                    </a:lnTo>
                    <a:lnTo>
                      <a:pt x="87" y="0"/>
                    </a:lnTo>
                    <a:close/>
                    <a:moveTo>
                      <a:pt x="0" y="71"/>
                    </a:moveTo>
                    <a:lnTo>
                      <a:pt x="70" y="71"/>
                    </a:lnTo>
                    <a:lnTo>
                      <a:pt x="70" y="0"/>
                    </a:lnTo>
                    <a:lnTo>
                      <a:pt x="0" y="0"/>
                    </a:lnTo>
                    <a:lnTo>
                      <a:pt x="0" y="71"/>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29" name="Rectangle 79"/>
              <p:cNvSpPr>
                <a:spLocks noChangeArrowheads="1"/>
              </p:cNvSpPr>
              <p:nvPr/>
            </p:nvSpPr>
            <p:spPr bwMode="auto">
              <a:xfrm>
                <a:off x="1727200" y="3421063"/>
                <a:ext cx="1371600" cy="34925"/>
              </a:xfrm>
              <a:prstGeom prst="rect">
                <a:avLst/>
              </a:prstGeom>
              <a:solidFill>
                <a:srgbClr val="AFAF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0" name="Rectangle 80"/>
              <p:cNvSpPr>
                <a:spLocks noChangeArrowheads="1"/>
              </p:cNvSpPr>
              <p:nvPr/>
            </p:nvSpPr>
            <p:spPr bwMode="auto">
              <a:xfrm>
                <a:off x="1727200" y="3409950"/>
                <a:ext cx="1371600" cy="30163"/>
              </a:xfrm>
              <a:prstGeom prst="rect">
                <a:avLst/>
              </a:prstGeom>
              <a:solidFill>
                <a:srgbClr val="C9CA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1" name="Rectangle 81"/>
              <p:cNvSpPr>
                <a:spLocks noChangeArrowheads="1"/>
              </p:cNvSpPr>
              <p:nvPr/>
            </p:nvSpPr>
            <p:spPr bwMode="auto">
              <a:xfrm>
                <a:off x="2697162" y="3560763"/>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2" name="Freeform 82"/>
              <p:cNvSpPr>
                <a:spLocks noEditPoints="1"/>
              </p:cNvSpPr>
              <p:nvPr/>
            </p:nvSpPr>
            <p:spPr bwMode="auto">
              <a:xfrm>
                <a:off x="2719387" y="3582988"/>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3" name="Rectangle 83"/>
              <p:cNvSpPr>
                <a:spLocks noChangeArrowheads="1"/>
              </p:cNvSpPr>
              <p:nvPr/>
            </p:nvSpPr>
            <p:spPr bwMode="auto">
              <a:xfrm>
                <a:off x="2257425" y="3560763"/>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4" name="Freeform 84"/>
              <p:cNvSpPr>
                <a:spLocks noEditPoints="1"/>
              </p:cNvSpPr>
              <p:nvPr/>
            </p:nvSpPr>
            <p:spPr bwMode="auto">
              <a:xfrm>
                <a:off x="2282825" y="3582988"/>
                <a:ext cx="252413" cy="252413"/>
              </a:xfrm>
              <a:custGeom>
                <a:avLst/>
                <a:gdLst>
                  <a:gd name="T0" fmla="*/ 0 w 159"/>
                  <a:gd name="T1" fmla="*/ 71 h 159"/>
                  <a:gd name="T2" fmla="*/ 69 w 159"/>
                  <a:gd name="T3" fmla="*/ 71 h 159"/>
                  <a:gd name="T4" fmla="*/ 69 w 159"/>
                  <a:gd name="T5" fmla="*/ 0 h 159"/>
                  <a:gd name="T6" fmla="*/ 0 w 159"/>
                  <a:gd name="T7" fmla="*/ 0 h 159"/>
                  <a:gd name="T8" fmla="*/ 0 w 159"/>
                  <a:gd name="T9" fmla="*/ 71 h 159"/>
                  <a:gd name="T10" fmla="*/ 88 w 159"/>
                  <a:gd name="T11" fmla="*/ 0 h 159"/>
                  <a:gd name="T12" fmla="*/ 88 w 159"/>
                  <a:gd name="T13" fmla="*/ 71 h 159"/>
                  <a:gd name="T14" fmla="*/ 159 w 159"/>
                  <a:gd name="T15" fmla="*/ 71 h 159"/>
                  <a:gd name="T16" fmla="*/ 159 w 159"/>
                  <a:gd name="T17" fmla="*/ 0 h 159"/>
                  <a:gd name="T18" fmla="*/ 88 w 159"/>
                  <a:gd name="T19" fmla="*/ 0 h 159"/>
                  <a:gd name="T20" fmla="*/ 0 w 159"/>
                  <a:gd name="T21" fmla="*/ 159 h 159"/>
                  <a:gd name="T22" fmla="*/ 69 w 159"/>
                  <a:gd name="T23" fmla="*/ 159 h 159"/>
                  <a:gd name="T24" fmla="*/ 69 w 159"/>
                  <a:gd name="T25" fmla="*/ 88 h 159"/>
                  <a:gd name="T26" fmla="*/ 0 w 159"/>
                  <a:gd name="T27" fmla="*/ 88 h 159"/>
                  <a:gd name="T28" fmla="*/ 0 w 159"/>
                  <a:gd name="T29" fmla="*/ 159 h 159"/>
                  <a:gd name="T30" fmla="*/ 88 w 159"/>
                  <a:gd name="T31" fmla="*/ 159 h 159"/>
                  <a:gd name="T32" fmla="*/ 159 w 159"/>
                  <a:gd name="T33" fmla="*/ 159 h 159"/>
                  <a:gd name="T34" fmla="*/ 159 w 159"/>
                  <a:gd name="T35" fmla="*/ 88 h 159"/>
                  <a:gd name="T36" fmla="*/ 88 w 159"/>
                  <a:gd name="T37" fmla="*/ 88 h 159"/>
                  <a:gd name="T38" fmla="*/ 88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69" y="71"/>
                    </a:lnTo>
                    <a:lnTo>
                      <a:pt x="69" y="0"/>
                    </a:lnTo>
                    <a:lnTo>
                      <a:pt x="0" y="0"/>
                    </a:lnTo>
                    <a:lnTo>
                      <a:pt x="0" y="71"/>
                    </a:lnTo>
                    <a:close/>
                    <a:moveTo>
                      <a:pt x="88" y="0"/>
                    </a:moveTo>
                    <a:lnTo>
                      <a:pt x="88" y="71"/>
                    </a:lnTo>
                    <a:lnTo>
                      <a:pt x="159" y="71"/>
                    </a:lnTo>
                    <a:lnTo>
                      <a:pt x="159" y="0"/>
                    </a:lnTo>
                    <a:lnTo>
                      <a:pt x="88" y="0"/>
                    </a:lnTo>
                    <a:close/>
                    <a:moveTo>
                      <a:pt x="0" y="159"/>
                    </a:moveTo>
                    <a:lnTo>
                      <a:pt x="69" y="159"/>
                    </a:lnTo>
                    <a:lnTo>
                      <a:pt x="69" y="88"/>
                    </a:lnTo>
                    <a:lnTo>
                      <a:pt x="0" y="88"/>
                    </a:lnTo>
                    <a:lnTo>
                      <a:pt x="0" y="159"/>
                    </a:lnTo>
                    <a:close/>
                    <a:moveTo>
                      <a:pt x="88" y="159"/>
                    </a:moveTo>
                    <a:lnTo>
                      <a:pt x="159" y="159"/>
                    </a:lnTo>
                    <a:lnTo>
                      <a:pt x="159" y="88"/>
                    </a:lnTo>
                    <a:lnTo>
                      <a:pt x="88" y="88"/>
                    </a:lnTo>
                    <a:lnTo>
                      <a:pt x="88"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5" name="Rectangle 85"/>
              <p:cNvSpPr>
                <a:spLocks noChangeArrowheads="1"/>
              </p:cNvSpPr>
              <p:nvPr/>
            </p:nvSpPr>
            <p:spPr bwMode="auto">
              <a:xfrm>
                <a:off x="1820862" y="3560763"/>
                <a:ext cx="296863"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6" name="Freeform 86"/>
              <p:cNvSpPr>
                <a:spLocks noEditPoints="1"/>
              </p:cNvSpPr>
              <p:nvPr/>
            </p:nvSpPr>
            <p:spPr bwMode="auto">
              <a:xfrm>
                <a:off x="1844675" y="3582988"/>
                <a:ext cx="250825" cy="252413"/>
              </a:xfrm>
              <a:custGeom>
                <a:avLst/>
                <a:gdLst>
                  <a:gd name="T0" fmla="*/ 0 w 158"/>
                  <a:gd name="T1" fmla="*/ 159 h 159"/>
                  <a:gd name="T2" fmla="*/ 70 w 158"/>
                  <a:gd name="T3" fmla="*/ 159 h 159"/>
                  <a:gd name="T4" fmla="*/ 70 w 158"/>
                  <a:gd name="T5" fmla="*/ 88 h 159"/>
                  <a:gd name="T6" fmla="*/ 0 w 158"/>
                  <a:gd name="T7" fmla="*/ 88 h 159"/>
                  <a:gd name="T8" fmla="*/ 0 w 158"/>
                  <a:gd name="T9" fmla="*/ 159 h 159"/>
                  <a:gd name="T10" fmla="*/ 0 w 158"/>
                  <a:gd name="T11" fmla="*/ 71 h 159"/>
                  <a:gd name="T12" fmla="*/ 70 w 158"/>
                  <a:gd name="T13" fmla="*/ 71 h 159"/>
                  <a:gd name="T14" fmla="*/ 70 w 158"/>
                  <a:gd name="T15" fmla="*/ 0 h 159"/>
                  <a:gd name="T16" fmla="*/ 0 w 158"/>
                  <a:gd name="T17" fmla="*/ 0 h 159"/>
                  <a:gd name="T18" fmla="*/ 0 w 158"/>
                  <a:gd name="T19" fmla="*/ 71 h 159"/>
                  <a:gd name="T20" fmla="*/ 87 w 158"/>
                  <a:gd name="T21" fmla="*/ 0 h 159"/>
                  <a:gd name="T22" fmla="*/ 87 w 158"/>
                  <a:gd name="T23" fmla="*/ 71 h 159"/>
                  <a:gd name="T24" fmla="*/ 158 w 158"/>
                  <a:gd name="T25" fmla="*/ 71 h 159"/>
                  <a:gd name="T26" fmla="*/ 158 w 158"/>
                  <a:gd name="T27" fmla="*/ 0 h 159"/>
                  <a:gd name="T28" fmla="*/ 87 w 158"/>
                  <a:gd name="T29" fmla="*/ 0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159"/>
                    </a:moveTo>
                    <a:lnTo>
                      <a:pt x="70" y="159"/>
                    </a:lnTo>
                    <a:lnTo>
                      <a:pt x="70" y="88"/>
                    </a:lnTo>
                    <a:lnTo>
                      <a:pt x="0" y="88"/>
                    </a:lnTo>
                    <a:lnTo>
                      <a:pt x="0" y="159"/>
                    </a:lnTo>
                    <a:close/>
                    <a:moveTo>
                      <a:pt x="0" y="71"/>
                    </a:moveTo>
                    <a:lnTo>
                      <a:pt x="70" y="71"/>
                    </a:lnTo>
                    <a:lnTo>
                      <a:pt x="70" y="0"/>
                    </a:lnTo>
                    <a:lnTo>
                      <a:pt x="0" y="0"/>
                    </a:lnTo>
                    <a:lnTo>
                      <a:pt x="0" y="71"/>
                    </a:lnTo>
                    <a:close/>
                    <a:moveTo>
                      <a:pt x="87" y="0"/>
                    </a:moveTo>
                    <a:lnTo>
                      <a:pt x="87" y="71"/>
                    </a:lnTo>
                    <a:lnTo>
                      <a:pt x="158" y="71"/>
                    </a:lnTo>
                    <a:lnTo>
                      <a:pt x="158" y="0"/>
                    </a:lnTo>
                    <a:lnTo>
                      <a:pt x="87" y="0"/>
                    </a:lnTo>
                    <a:close/>
                    <a:moveTo>
                      <a:pt x="87" y="159"/>
                    </a:moveTo>
                    <a:lnTo>
                      <a:pt x="158" y="159"/>
                    </a:lnTo>
                    <a:lnTo>
                      <a:pt x="158" y="88"/>
                    </a:lnTo>
                    <a:lnTo>
                      <a:pt x="87" y="88"/>
                    </a:lnTo>
                    <a:lnTo>
                      <a:pt x="87"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7" name="Rectangle 87"/>
              <p:cNvSpPr>
                <a:spLocks noChangeArrowheads="1"/>
              </p:cNvSpPr>
              <p:nvPr/>
            </p:nvSpPr>
            <p:spPr bwMode="auto">
              <a:xfrm>
                <a:off x="1727200" y="3940175"/>
                <a:ext cx="1371600" cy="33338"/>
              </a:xfrm>
              <a:prstGeom prst="rect">
                <a:avLst/>
              </a:prstGeom>
              <a:solidFill>
                <a:srgbClr val="AFAF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8" name="Rectangle 88"/>
              <p:cNvSpPr>
                <a:spLocks noChangeArrowheads="1"/>
              </p:cNvSpPr>
              <p:nvPr/>
            </p:nvSpPr>
            <p:spPr bwMode="auto">
              <a:xfrm>
                <a:off x="1727200" y="3929063"/>
                <a:ext cx="1371600" cy="30163"/>
              </a:xfrm>
              <a:prstGeom prst="rect">
                <a:avLst/>
              </a:prstGeom>
              <a:solidFill>
                <a:srgbClr val="C9CA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39" name="Rectangle 89"/>
              <p:cNvSpPr>
                <a:spLocks noChangeArrowheads="1"/>
              </p:cNvSpPr>
              <p:nvPr/>
            </p:nvSpPr>
            <p:spPr bwMode="auto">
              <a:xfrm>
                <a:off x="2257425" y="4079875"/>
                <a:ext cx="300038"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0" name="Freeform 90"/>
              <p:cNvSpPr>
                <a:spLocks noEditPoints="1"/>
              </p:cNvSpPr>
              <p:nvPr/>
            </p:nvSpPr>
            <p:spPr bwMode="auto">
              <a:xfrm>
                <a:off x="2282825" y="4102100"/>
                <a:ext cx="252413" cy="252413"/>
              </a:xfrm>
              <a:custGeom>
                <a:avLst/>
                <a:gdLst>
                  <a:gd name="T0" fmla="*/ 0 w 159"/>
                  <a:gd name="T1" fmla="*/ 71 h 159"/>
                  <a:gd name="T2" fmla="*/ 69 w 159"/>
                  <a:gd name="T3" fmla="*/ 71 h 159"/>
                  <a:gd name="T4" fmla="*/ 69 w 159"/>
                  <a:gd name="T5" fmla="*/ 0 h 159"/>
                  <a:gd name="T6" fmla="*/ 0 w 159"/>
                  <a:gd name="T7" fmla="*/ 0 h 159"/>
                  <a:gd name="T8" fmla="*/ 0 w 159"/>
                  <a:gd name="T9" fmla="*/ 71 h 159"/>
                  <a:gd name="T10" fmla="*/ 88 w 159"/>
                  <a:gd name="T11" fmla="*/ 0 h 159"/>
                  <a:gd name="T12" fmla="*/ 88 w 159"/>
                  <a:gd name="T13" fmla="*/ 71 h 159"/>
                  <a:gd name="T14" fmla="*/ 159 w 159"/>
                  <a:gd name="T15" fmla="*/ 71 h 159"/>
                  <a:gd name="T16" fmla="*/ 159 w 159"/>
                  <a:gd name="T17" fmla="*/ 0 h 159"/>
                  <a:gd name="T18" fmla="*/ 88 w 159"/>
                  <a:gd name="T19" fmla="*/ 0 h 159"/>
                  <a:gd name="T20" fmla="*/ 0 w 159"/>
                  <a:gd name="T21" fmla="*/ 159 h 159"/>
                  <a:gd name="T22" fmla="*/ 69 w 159"/>
                  <a:gd name="T23" fmla="*/ 159 h 159"/>
                  <a:gd name="T24" fmla="*/ 69 w 159"/>
                  <a:gd name="T25" fmla="*/ 88 h 159"/>
                  <a:gd name="T26" fmla="*/ 0 w 159"/>
                  <a:gd name="T27" fmla="*/ 88 h 159"/>
                  <a:gd name="T28" fmla="*/ 0 w 159"/>
                  <a:gd name="T29" fmla="*/ 159 h 159"/>
                  <a:gd name="T30" fmla="*/ 88 w 159"/>
                  <a:gd name="T31" fmla="*/ 159 h 159"/>
                  <a:gd name="T32" fmla="*/ 159 w 159"/>
                  <a:gd name="T33" fmla="*/ 159 h 159"/>
                  <a:gd name="T34" fmla="*/ 159 w 159"/>
                  <a:gd name="T35" fmla="*/ 88 h 159"/>
                  <a:gd name="T36" fmla="*/ 88 w 159"/>
                  <a:gd name="T37" fmla="*/ 88 h 159"/>
                  <a:gd name="T38" fmla="*/ 88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69" y="71"/>
                    </a:lnTo>
                    <a:lnTo>
                      <a:pt x="69" y="0"/>
                    </a:lnTo>
                    <a:lnTo>
                      <a:pt x="0" y="0"/>
                    </a:lnTo>
                    <a:lnTo>
                      <a:pt x="0" y="71"/>
                    </a:lnTo>
                    <a:close/>
                    <a:moveTo>
                      <a:pt x="88" y="0"/>
                    </a:moveTo>
                    <a:lnTo>
                      <a:pt x="88" y="71"/>
                    </a:lnTo>
                    <a:lnTo>
                      <a:pt x="159" y="71"/>
                    </a:lnTo>
                    <a:lnTo>
                      <a:pt x="159" y="0"/>
                    </a:lnTo>
                    <a:lnTo>
                      <a:pt x="88" y="0"/>
                    </a:lnTo>
                    <a:close/>
                    <a:moveTo>
                      <a:pt x="0" y="159"/>
                    </a:moveTo>
                    <a:lnTo>
                      <a:pt x="69" y="159"/>
                    </a:lnTo>
                    <a:lnTo>
                      <a:pt x="69" y="88"/>
                    </a:lnTo>
                    <a:lnTo>
                      <a:pt x="0" y="88"/>
                    </a:lnTo>
                    <a:lnTo>
                      <a:pt x="0" y="159"/>
                    </a:lnTo>
                    <a:close/>
                    <a:moveTo>
                      <a:pt x="88" y="159"/>
                    </a:moveTo>
                    <a:lnTo>
                      <a:pt x="159" y="159"/>
                    </a:lnTo>
                    <a:lnTo>
                      <a:pt x="159" y="88"/>
                    </a:lnTo>
                    <a:lnTo>
                      <a:pt x="88" y="88"/>
                    </a:lnTo>
                    <a:lnTo>
                      <a:pt x="88" y="159"/>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1" name="Rectangle 91"/>
              <p:cNvSpPr>
                <a:spLocks noChangeArrowheads="1"/>
              </p:cNvSpPr>
              <p:nvPr/>
            </p:nvSpPr>
            <p:spPr bwMode="auto">
              <a:xfrm>
                <a:off x="1820862" y="4079875"/>
                <a:ext cx="296863" cy="296863"/>
              </a:xfrm>
              <a:prstGeom prst="rect">
                <a:avLst/>
              </a:prstGeom>
              <a:solidFill>
                <a:srgbClr val="9FA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2" name="Freeform 92"/>
              <p:cNvSpPr>
                <a:spLocks noEditPoints="1"/>
              </p:cNvSpPr>
              <p:nvPr/>
            </p:nvSpPr>
            <p:spPr bwMode="auto">
              <a:xfrm>
                <a:off x="1844675" y="4102100"/>
                <a:ext cx="250825" cy="252413"/>
              </a:xfrm>
              <a:custGeom>
                <a:avLst/>
                <a:gdLst>
                  <a:gd name="T0" fmla="*/ 0 w 158"/>
                  <a:gd name="T1" fmla="*/ 159 h 159"/>
                  <a:gd name="T2" fmla="*/ 70 w 158"/>
                  <a:gd name="T3" fmla="*/ 159 h 159"/>
                  <a:gd name="T4" fmla="*/ 70 w 158"/>
                  <a:gd name="T5" fmla="*/ 88 h 159"/>
                  <a:gd name="T6" fmla="*/ 0 w 158"/>
                  <a:gd name="T7" fmla="*/ 88 h 159"/>
                  <a:gd name="T8" fmla="*/ 0 w 158"/>
                  <a:gd name="T9" fmla="*/ 159 h 159"/>
                  <a:gd name="T10" fmla="*/ 0 w 158"/>
                  <a:gd name="T11" fmla="*/ 71 h 159"/>
                  <a:gd name="T12" fmla="*/ 49 w 158"/>
                  <a:gd name="T13" fmla="*/ 71 h 159"/>
                  <a:gd name="T14" fmla="*/ 70 w 158"/>
                  <a:gd name="T15" fmla="*/ 71 h 159"/>
                  <a:gd name="T16" fmla="*/ 70 w 158"/>
                  <a:gd name="T17" fmla="*/ 0 h 159"/>
                  <a:gd name="T18" fmla="*/ 0 w 158"/>
                  <a:gd name="T19" fmla="*/ 0 h 159"/>
                  <a:gd name="T20" fmla="*/ 0 w 158"/>
                  <a:gd name="T21" fmla="*/ 71 h 159"/>
                  <a:gd name="T22" fmla="*/ 87 w 158"/>
                  <a:gd name="T23" fmla="*/ 159 h 159"/>
                  <a:gd name="T24" fmla="*/ 158 w 158"/>
                  <a:gd name="T25" fmla="*/ 159 h 159"/>
                  <a:gd name="T26" fmla="*/ 158 w 158"/>
                  <a:gd name="T27" fmla="*/ 88 h 159"/>
                  <a:gd name="T28" fmla="*/ 87 w 158"/>
                  <a:gd name="T29" fmla="*/ 88 h 159"/>
                  <a:gd name="T30" fmla="*/ 87 w 158"/>
                  <a:gd name="T31" fmla="*/ 159 h 159"/>
                  <a:gd name="T32" fmla="*/ 87 w 158"/>
                  <a:gd name="T33" fmla="*/ 0 h 159"/>
                  <a:gd name="T34" fmla="*/ 87 w 158"/>
                  <a:gd name="T35" fmla="*/ 71 h 159"/>
                  <a:gd name="T36" fmla="*/ 158 w 158"/>
                  <a:gd name="T37" fmla="*/ 71 h 159"/>
                  <a:gd name="T38" fmla="*/ 158 w 158"/>
                  <a:gd name="T39" fmla="*/ 0 h 159"/>
                  <a:gd name="T40" fmla="*/ 87 w 158"/>
                  <a:gd name="T41"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59">
                    <a:moveTo>
                      <a:pt x="0" y="159"/>
                    </a:moveTo>
                    <a:lnTo>
                      <a:pt x="70" y="159"/>
                    </a:lnTo>
                    <a:lnTo>
                      <a:pt x="70" y="88"/>
                    </a:lnTo>
                    <a:lnTo>
                      <a:pt x="0" y="88"/>
                    </a:lnTo>
                    <a:lnTo>
                      <a:pt x="0" y="159"/>
                    </a:lnTo>
                    <a:close/>
                    <a:moveTo>
                      <a:pt x="0" y="71"/>
                    </a:moveTo>
                    <a:lnTo>
                      <a:pt x="49" y="71"/>
                    </a:lnTo>
                    <a:lnTo>
                      <a:pt x="70" y="71"/>
                    </a:lnTo>
                    <a:lnTo>
                      <a:pt x="70" y="0"/>
                    </a:lnTo>
                    <a:lnTo>
                      <a:pt x="0" y="0"/>
                    </a:lnTo>
                    <a:lnTo>
                      <a:pt x="0" y="71"/>
                    </a:lnTo>
                    <a:close/>
                    <a:moveTo>
                      <a:pt x="87" y="159"/>
                    </a:moveTo>
                    <a:lnTo>
                      <a:pt x="158" y="159"/>
                    </a:lnTo>
                    <a:lnTo>
                      <a:pt x="158" y="88"/>
                    </a:lnTo>
                    <a:lnTo>
                      <a:pt x="87" y="88"/>
                    </a:lnTo>
                    <a:lnTo>
                      <a:pt x="87" y="159"/>
                    </a:lnTo>
                    <a:close/>
                    <a:moveTo>
                      <a:pt x="87" y="0"/>
                    </a:moveTo>
                    <a:lnTo>
                      <a:pt x="87" y="71"/>
                    </a:lnTo>
                    <a:lnTo>
                      <a:pt x="158" y="71"/>
                    </a:lnTo>
                    <a:lnTo>
                      <a:pt x="158" y="0"/>
                    </a:lnTo>
                    <a:lnTo>
                      <a:pt x="87" y="0"/>
                    </a:lnTo>
                    <a:close/>
                  </a:path>
                </a:pathLst>
              </a:custGeom>
              <a:solidFill>
                <a:srgbClr val="D3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grpSp>
        <p:grpSp>
          <p:nvGrpSpPr>
            <p:cNvPr id="43" name="群組 42"/>
            <p:cNvGrpSpPr/>
            <p:nvPr userDrawn="1"/>
          </p:nvGrpSpPr>
          <p:grpSpPr>
            <a:xfrm>
              <a:off x="7269996" y="1420451"/>
              <a:ext cx="1693597" cy="2075134"/>
              <a:chOff x="-319088" y="2689225"/>
              <a:chExt cx="1446213" cy="1916113"/>
            </a:xfrm>
          </p:grpSpPr>
          <p:sp>
            <p:nvSpPr>
              <p:cNvPr id="44" name="Rectangle 9"/>
              <p:cNvSpPr>
                <a:spLocks noChangeArrowheads="1"/>
              </p:cNvSpPr>
              <p:nvPr/>
            </p:nvSpPr>
            <p:spPr bwMode="auto">
              <a:xfrm>
                <a:off x="-255588" y="3063875"/>
                <a:ext cx="1311275" cy="1450975"/>
              </a:xfrm>
              <a:prstGeom prst="rect">
                <a:avLst/>
              </a:prstGeom>
              <a:solidFill>
                <a:srgbClr val="A8A9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5" name="Freeform 11"/>
              <p:cNvSpPr>
                <a:spLocks/>
              </p:cNvSpPr>
              <p:nvPr/>
            </p:nvSpPr>
            <p:spPr bwMode="auto">
              <a:xfrm>
                <a:off x="-319088" y="2689225"/>
                <a:ext cx="1446213" cy="434975"/>
              </a:xfrm>
              <a:custGeom>
                <a:avLst/>
                <a:gdLst>
                  <a:gd name="T0" fmla="*/ 911 w 911"/>
                  <a:gd name="T1" fmla="*/ 274 h 274"/>
                  <a:gd name="T2" fmla="*/ 0 w 911"/>
                  <a:gd name="T3" fmla="*/ 274 h 274"/>
                  <a:gd name="T4" fmla="*/ 102 w 911"/>
                  <a:gd name="T5" fmla="*/ 0 h 274"/>
                  <a:gd name="T6" fmla="*/ 807 w 911"/>
                  <a:gd name="T7" fmla="*/ 0 h 274"/>
                  <a:gd name="T8" fmla="*/ 911 w 911"/>
                  <a:gd name="T9" fmla="*/ 274 h 274"/>
                </a:gdLst>
                <a:ahLst/>
                <a:cxnLst>
                  <a:cxn ang="0">
                    <a:pos x="T0" y="T1"/>
                  </a:cxn>
                  <a:cxn ang="0">
                    <a:pos x="T2" y="T3"/>
                  </a:cxn>
                  <a:cxn ang="0">
                    <a:pos x="T4" y="T5"/>
                  </a:cxn>
                  <a:cxn ang="0">
                    <a:pos x="T6" y="T7"/>
                  </a:cxn>
                  <a:cxn ang="0">
                    <a:pos x="T8" y="T9"/>
                  </a:cxn>
                </a:cxnLst>
                <a:rect l="0" t="0" r="r" b="b"/>
                <a:pathLst>
                  <a:path w="911" h="274">
                    <a:moveTo>
                      <a:pt x="911" y="274"/>
                    </a:moveTo>
                    <a:lnTo>
                      <a:pt x="0" y="274"/>
                    </a:lnTo>
                    <a:lnTo>
                      <a:pt x="102" y="0"/>
                    </a:lnTo>
                    <a:lnTo>
                      <a:pt x="807" y="0"/>
                    </a:lnTo>
                    <a:lnTo>
                      <a:pt x="911" y="274"/>
                    </a:lnTo>
                    <a:close/>
                  </a:path>
                </a:pathLst>
              </a:custGeom>
              <a:solidFill>
                <a:srgbClr val="6344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6" name="Rectangle 13"/>
              <p:cNvSpPr>
                <a:spLocks noChangeArrowheads="1"/>
              </p:cNvSpPr>
              <p:nvPr/>
            </p:nvSpPr>
            <p:spPr bwMode="auto">
              <a:xfrm>
                <a:off x="-304800" y="4514850"/>
                <a:ext cx="1412875" cy="90488"/>
              </a:xfrm>
              <a:prstGeom prst="rect">
                <a:avLst/>
              </a:prstGeom>
              <a:solidFill>
                <a:srgbClr val="A27A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7" name="Freeform 14"/>
              <p:cNvSpPr>
                <a:spLocks/>
              </p:cNvSpPr>
              <p:nvPr/>
            </p:nvSpPr>
            <p:spPr bwMode="auto">
              <a:xfrm>
                <a:off x="-38100" y="2749550"/>
                <a:ext cx="285750" cy="58738"/>
              </a:xfrm>
              <a:custGeom>
                <a:avLst/>
                <a:gdLst>
                  <a:gd name="T0" fmla="*/ 180 w 180"/>
                  <a:gd name="T1" fmla="*/ 37 h 37"/>
                  <a:gd name="T2" fmla="*/ 0 w 180"/>
                  <a:gd name="T3" fmla="*/ 37 h 37"/>
                  <a:gd name="T4" fmla="*/ 22 w 180"/>
                  <a:gd name="T5" fmla="*/ 0 h 37"/>
                  <a:gd name="T6" fmla="*/ 159 w 180"/>
                  <a:gd name="T7" fmla="*/ 0 h 37"/>
                  <a:gd name="T8" fmla="*/ 180 w 180"/>
                  <a:gd name="T9" fmla="*/ 37 h 37"/>
                </a:gdLst>
                <a:ahLst/>
                <a:cxnLst>
                  <a:cxn ang="0">
                    <a:pos x="T0" y="T1"/>
                  </a:cxn>
                  <a:cxn ang="0">
                    <a:pos x="T2" y="T3"/>
                  </a:cxn>
                  <a:cxn ang="0">
                    <a:pos x="T4" y="T5"/>
                  </a:cxn>
                  <a:cxn ang="0">
                    <a:pos x="T6" y="T7"/>
                  </a:cxn>
                  <a:cxn ang="0">
                    <a:pos x="T8" y="T9"/>
                  </a:cxn>
                </a:cxnLst>
                <a:rect l="0" t="0" r="r" b="b"/>
                <a:pathLst>
                  <a:path w="180" h="37">
                    <a:moveTo>
                      <a:pt x="180" y="37"/>
                    </a:moveTo>
                    <a:lnTo>
                      <a:pt x="0" y="37"/>
                    </a:lnTo>
                    <a:lnTo>
                      <a:pt x="22" y="0"/>
                    </a:lnTo>
                    <a:lnTo>
                      <a:pt x="159" y="0"/>
                    </a:lnTo>
                    <a:lnTo>
                      <a:pt x="180" y="37"/>
                    </a:lnTo>
                    <a:close/>
                  </a:path>
                </a:pathLst>
              </a:custGeom>
              <a:solidFill>
                <a:srgbClr val="AE6F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8" name="Rectangle 15"/>
              <p:cNvSpPr>
                <a:spLocks noChangeArrowheads="1"/>
              </p:cNvSpPr>
              <p:nvPr/>
            </p:nvSpPr>
            <p:spPr bwMode="auto">
              <a:xfrm>
                <a:off x="-19050" y="2808288"/>
                <a:ext cx="247650" cy="249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49" name="Freeform 16"/>
              <p:cNvSpPr>
                <a:spLocks noEditPoints="1"/>
              </p:cNvSpPr>
              <p:nvPr/>
            </p:nvSpPr>
            <p:spPr bwMode="auto">
              <a:xfrm>
                <a:off x="0" y="2827338"/>
                <a:ext cx="206375" cy="206375"/>
              </a:xfrm>
              <a:custGeom>
                <a:avLst/>
                <a:gdLst>
                  <a:gd name="T0" fmla="*/ 0 w 130"/>
                  <a:gd name="T1" fmla="*/ 59 h 130"/>
                  <a:gd name="T2" fmla="*/ 59 w 130"/>
                  <a:gd name="T3" fmla="*/ 59 h 130"/>
                  <a:gd name="T4" fmla="*/ 59 w 130"/>
                  <a:gd name="T5" fmla="*/ 0 h 130"/>
                  <a:gd name="T6" fmla="*/ 0 w 130"/>
                  <a:gd name="T7" fmla="*/ 0 h 130"/>
                  <a:gd name="T8" fmla="*/ 0 w 130"/>
                  <a:gd name="T9" fmla="*/ 59 h 130"/>
                  <a:gd name="T10" fmla="*/ 0 w 130"/>
                  <a:gd name="T11" fmla="*/ 130 h 130"/>
                  <a:gd name="T12" fmla="*/ 59 w 130"/>
                  <a:gd name="T13" fmla="*/ 130 h 130"/>
                  <a:gd name="T14" fmla="*/ 59 w 130"/>
                  <a:gd name="T15" fmla="*/ 74 h 130"/>
                  <a:gd name="T16" fmla="*/ 0 w 130"/>
                  <a:gd name="T17" fmla="*/ 74 h 130"/>
                  <a:gd name="T18" fmla="*/ 0 w 130"/>
                  <a:gd name="T19" fmla="*/ 130 h 130"/>
                  <a:gd name="T20" fmla="*/ 73 w 130"/>
                  <a:gd name="T21" fmla="*/ 130 h 130"/>
                  <a:gd name="T22" fmla="*/ 130 w 130"/>
                  <a:gd name="T23" fmla="*/ 130 h 130"/>
                  <a:gd name="T24" fmla="*/ 130 w 130"/>
                  <a:gd name="T25" fmla="*/ 74 h 130"/>
                  <a:gd name="T26" fmla="*/ 73 w 130"/>
                  <a:gd name="T27" fmla="*/ 74 h 130"/>
                  <a:gd name="T28" fmla="*/ 73 w 130"/>
                  <a:gd name="T29" fmla="*/ 130 h 130"/>
                  <a:gd name="T30" fmla="*/ 73 w 130"/>
                  <a:gd name="T31" fmla="*/ 0 h 130"/>
                  <a:gd name="T32" fmla="*/ 73 w 130"/>
                  <a:gd name="T33" fmla="*/ 59 h 130"/>
                  <a:gd name="T34" fmla="*/ 130 w 130"/>
                  <a:gd name="T35" fmla="*/ 59 h 130"/>
                  <a:gd name="T36" fmla="*/ 130 w 130"/>
                  <a:gd name="T37" fmla="*/ 0 h 130"/>
                  <a:gd name="T38" fmla="*/ 73 w 130"/>
                  <a:gd name="T3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0">
                    <a:moveTo>
                      <a:pt x="0" y="59"/>
                    </a:moveTo>
                    <a:lnTo>
                      <a:pt x="59" y="59"/>
                    </a:lnTo>
                    <a:lnTo>
                      <a:pt x="59" y="0"/>
                    </a:lnTo>
                    <a:lnTo>
                      <a:pt x="0" y="0"/>
                    </a:lnTo>
                    <a:lnTo>
                      <a:pt x="0" y="59"/>
                    </a:lnTo>
                    <a:close/>
                    <a:moveTo>
                      <a:pt x="0" y="130"/>
                    </a:moveTo>
                    <a:lnTo>
                      <a:pt x="59" y="130"/>
                    </a:lnTo>
                    <a:lnTo>
                      <a:pt x="59" y="74"/>
                    </a:lnTo>
                    <a:lnTo>
                      <a:pt x="0" y="74"/>
                    </a:lnTo>
                    <a:lnTo>
                      <a:pt x="0" y="130"/>
                    </a:lnTo>
                    <a:close/>
                    <a:moveTo>
                      <a:pt x="73" y="130"/>
                    </a:moveTo>
                    <a:lnTo>
                      <a:pt x="130" y="130"/>
                    </a:lnTo>
                    <a:lnTo>
                      <a:pt x="130" y="74"/>
                    </a:lnTo>
                    <a:lnTo>
                      <a:pt x="73" y="74"/>
                    </a:lnTo>
                    <a:lnTo>
                      <a:pt x="73" y="130"/>
                    </a:lnTo>
                    <a:close/>
                    <a:moveTo>
                      <a:pt x="73" y="0"/>
                    </a:moveTo>
                    <a:lnTo>
                      <a:pt x="73" y="59"/>
                    </a:lnTo>
                    <a:lnTo>
                      <a:pt x="130" y="59"/>
                    </a:lnTo>
                    <a:lnTo>
                      <a:pt x="130" y="0"/>
                    </a:lnTo>
                    <a:lnTo>
                      <a:pt x="73" y="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0" name="Freeform 17"/>
              <p:cNvSpPr>
                <a:spLocks/>
              </p:cNvSpPr>
              <p:nvPr/>
            </p:nvSpPr>
            <p:spPr bwMode="auto">
              <a:xfrm>
                <a:off x="547687" y="2749550"/>
                <a:ext cx="285750" cy="58738"/>
              </a:xfrm>
              <a:custGeom>
                <a:avLst/>
                <a:gdLst>
                  <a:gd name="T0" fmla="*/ 180 w 180"/>
                  <a:gd name="T1" fmla="*/ 37 h 37"/>
                  <a:gd name="T2" fmla="*/ 0 w 180"/>
                  <a:gd name="T3" fmla="*/ 37 h 37"/>
                  <a:gd name="T4" fmla="*/ 22 w 180"/>
                  <a:gd name="T5" fmla="*/ 0 h 37"/>
                  <a:gd name="T6" fmla="*/ 161 w 180"/>
                  <a:gd name="T7" fmla="*/ 0 h 37"/>
                  <a:gd name="T8" fmla="*/ 180 w 180"/>
                  <a:gd name="T9" fmla="*/ 37 h 37"/>
                </a:gdLst>
                <a:ahLst/>
                <a:cxnLst>
                  <a:cxn ang="0">
                    <a:pos x="T0" y="T1"/>
                  </a:cxn>
                  <a:cxn ang="0">
                    <a:pos x="T2" y="T3"/>
                  </a:cxn>
                  <a:cxn ang="0">
                    <a:pos x="T4" y="T5"/>
                  </a:cxn>
                  <a:cxn ang="0">
                    <a:pos x="T6" y="T7"/>
                  </a:cxn>
                  <a:cxn ang="0">
                    <a:pos x="T8" y="T9"/>
                  </a:cxn>
                </a:cxnLst>
                <a:rect l="0" t="0" r="r" b="b"/>
                <a:pathLst>
                  <a:path w="180" h="37">
                    <a:moveTo>
                      <a:pt x="180" y="37"/>
                    </a:moveTo>
                    <a:lnTo>
                      <a:pt x="0" y="37"/>
                    </a:lnTo>
                    <a:lnTo>
                      <a:pt x="22" y="0"/>
                    </a:lnTo>
                    <a:lnTo>
                      <a:pt x="161" y="0"/>
                    </a:lnTo>
                    <a:lnTo>
                      <a:pt x="180" y="37"/>
                    </a:lnTo>
                    <a:close/>
                  </a:path>
                </a:pathLst>
              </a:custGeom>
              <a:solidFill>
                <a:srgbClr val="AE6F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1" name="Rectangle 18"/>
              <p:cNvSpPr>
                <a:spLocks noChangeArrowheads="1"/>
              </p:cNvSpPr>
              <p:nvPr/>
            </p:nvSpPr>
            <p:spPr bwMode="auto">
              <a:xfrm>
                <a:off x="571500" y="2808288"/>
                <a:ext cx="242888" cy="249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2" name="Freeform 19"/>
              <p:cNvSpPr>
                <a:spLocks noEditPoints="1"/>
              </p:cNvSpPr>
              <p:nvPr/>
            </p:nvSpPr>
            <p:spPr bwMode="auto">
              <a:xfrm>
                <a:off x="588962" y="2827338"/>
                <a:ext cx="207963" cy="206375"/>
              </a:xfrm>
              <a:custGeom>
                <a:avLst/>
                <a:gdLst>
                  <a:gd name="T0" fmla="*/ 0 w 131"/>
                  <a:gd name="T1" fmla="*/ 130 h 130"/>
                  <a:gd name="T2" fmla="*/ 57 w 131"/>
                  <a:gd name="T3" fmla="*/ 130 h 130"/>
                  <a:gd name="T4" fmla="*/ 57 w 131"/>
                  <a:gd name="T5" fmla="*/ 74 h 130"/>
                  <a:gd name="T6" fmla="*/ 0 w 131"/>
                  <a:gd name="T7" fmla="*/ 74 h 130"/>
                  <a:gd name="T8" fmla="*/ 0 w 131"/>
                  <a:gd name="T9" fmla="*/ 130 h 130"/>
                  <a:gd name="T10" fmla="*/ 0 w 131"/>
                  <a:gd name="T11" fmla="*/ 59 h 130"/>
                  <a:gd name="T12" fmla="*/ 57 w 131"/>
                  <a:gd name="T13" fmla="*/ 59 h 130"/>
                  <a:gd name="T14" fmla="*/ 57 w 131"/>
                  <a:gd name="T15" fmla="*/ 0 h 130"/>
                  <a:gd name="T16" fmla="*/ 0 w 131"/>
                  <a:gd name="T17" fmla="*/ 0 h 130"/>
                  <a:gd name="T18" fmla="*/ 0 w 131"/>
                  <a:gd name="T19" fmla="*/ 59 h 130"/>
                  <a:gd name="T20" fmla="*/ 71 w 131"/>
                  <a:gd name="T21" fmla="*/ 130 h 130"/>
                  <a:gd name="T22" fmla="*/ 131 w 131"/>
                  <a:gd name="T23" fmla="*/ 130 h 130"/>
                  <a:gd name="T24" fmla="*/ 131 w 131"/>
                  <a:gd name="T25" fmla="*/ 74 h 130"/>
                  <a:gd name="T26" fmla="*/ 71 w 131"/>
                  <a:gd name="T27" fmla="*/ 74 h 130"/>
                  <a:gd name="T28" fmla="*/ 71 w 131"/>
                  <a:gd name="T29" fmla="*/ 130 h 130"/>
                  <a:gd name="T30" fmla="*/ 71 w 131"/>
                  <a:gd name="T31" fmla="*/ 0 h 130"/>
                  <a:gd name="T32" fmla="*/ 71 w 131"/>
                  <a:gd name="T33" fmla="*/ 59 h 130"/>
                  <a:gd name="T34" fmla="*/ 131 w 131"/>
                  <a:gd name="T35" fmla="*/ 59 h 130"/>
                  <a:gd name="T36" fmla="*/ 131 w 131"/>
                  <a:gd name="T37" fmla="*/ 0 h 130"/>
                  <a:gd name="T38" fmla="*/ 71 w 131"/>
                  <a:gd name="T3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0">
                    <a:moveTo>
                      <a:pt x="0" y="130"/>
                    </a:moveTo>
                    <a:lnTo>
                      <a:pt x="57" y="130"/>
                    </a:lnTo>
                    <a:lnTo>
                      <a:pt x="57" y="74"/>
                    </a:lnTo>
                    <a:lnTo>
                      <a:pt x="0" y="74"/>
                    </a:lnTo>
                    <a:lnTo>
                      <a:pt x="0" y="130"/>
                    </a:lnTo>
                    <a:close/>
                    <a:moveTo>
                      <a:pt x="0" y="59"/>
                    </a:moveTo>
                    <a:lnTo>
                      <a:pt x="57" y="59"/>
                    </a:lnTo>
                    <a:lnTo>
                      <a:pt x="57" y="0"/>
                    </a:lnTo>
                    <a:lnTo>
                      <a:pt x="0" y="0"/>
                    </a:lnTo>
                    <a:lnTo>
                      <a:pt x="0" y="59"/>
                    </a:lnTo>
                    <a:close/>
                    <a:moveTo>
                      <a:pt x="71" y="130"/>
                    </a:moveTo>
                    <a:lnTo>
                      <a:pt x="131" y="130"/>
                    </a:lnTo>
                    <a:lnTo>
                      <a:pt x="131" y="74"/>
                    </a:lnTo>
                    <a:lnTo>
                      <a:pt x="71" y="74"/>
                    </a:lnTo>
                    <a:lnTo>
                      <a:pt x="71" y="130"/>
                    </a:lnTo>
                    <a:close/>
                    <a:moveTo>
                      <a:pt x="71" y="0"/>
                    </a:moveTo>
                    <a:lnTo>
                      <a:pt x="71" y="59"/>
                    </a:lnTo>
                    <a:lnTo>
                      <a:pt x="131" y="59"/>
                    </a:lnTo>
                    <a:lnTo>
                      <a:pt x="131" y="0"/>
                    </a:lnTo>
                    <a:lnTo>
                      <a:pt x="71" y="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3" name="Rectangle 20"/>
              <p:cNvSpPr>
                <a:spLocks noChangeArrowheads="1"/>
              </p:cNvSpPr>
              <p:nvPr/>
            </p:nvSpPr>
            <p:spPr bwMode="auto">
              <a:xfrm>
                <a:off x="255587" y="3214688"/>
                <a:ext cx="300038"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4" name="Freeform 21"/>
              <p:cNvSpPr>
                <a:spLocks noEditPoints="1"/>
              </p:cNvSpPr>
              <p:nvPr/>
            </p:nvSpPr>
            <p:spPr bwMode="auto">
              <a:xfrm>
                <a:off x="277812" y="3241675"/>
                <a:ext cx="252413" cy="250825"/>
              </a:xfrm>
              <a:custGeom>
                <a:avLst/>
                <a:gdLst>
                  <a:gd name="T0" fmla="*/ 0 w 159"/>
                  <a:gd name="T1" fmla="*/ 68 h 158"/>
                  <a:gd name="T2" fmla="*/ 71 w 159"/>
                  <a:gd name="T3" fmla="*/ 68 h 158"/>
                  <a:gd name="T4" fmla="*/ 71 w 159"/>
                  <a:gd name="T5" fmla="*/ 0 h 158"/>
                  <a:gd name="T6" fmla="*/ 0 w 159"/>
                  <a:gd name="T7" fmla="*/ 0 h 158"/>
                  <a:gd name="T8" fmla="*/ 0 w 159"/>
                  <a:gd name="T9" fmla="*/ 68 h 158"/>
                  <a:gd name="T10" fmla="*/ 90 w 159"/>
                  <a:gd name="T11" fmla="*/ 0 h 158"/>
                  <a:gd name="T12" fmla="*/ 90 w 159"/>
                  <a:gd name="T13" fmla="*/ 68 h 158"/>
                  <a:gd name="T14" fmla="*/ 159 w 159"/>
                  <a:gd name="T15" fmla="*/ 68 h 158"/>
                  <a:gd name="T16" fmla="*/ 159 w 159"/>
                  <a:gd name="T17" fmla="*/ 0 h 158"/>
                  <a:gd name="T18" fmla="*/ 90 w 159"/>
                  <a:gd name="T19" fmla="*/ 0 h 158"/>
                  <a:gd name="T20" fmla="*/ 0 w 159"/>
                  <a:gd name="T21" fmla="*/ 158 h 158"/>
                  <a:gd name="T22" fmla="*/ 71 w 159"/>
                  <a:gd name="T23" fmla="*/ 158 h 158"/>
                  <a:gd name="T24" fmla="*/ 71 w 159"/>
                  <a:gd name="T25" fmla="*/ 87 h 158"/>
                  <a:gd name="T26" fmla="*/ 0 w 159"/>
                  <a:gd name="T27" fmla="*/ 87 h 158"/>
                  <a:gd name="T28" fmla="*/ 0 w 159"/>
                  <a:gd name="T29" fmla="*/ 158 h 158"/>
                  <a:gd name="T30" fmla="*/ 90 w 159"/>
                  <a:gd name="T31" fmla="*/ 158 h 158"/>
                  <a:gd name="T32" fmla="*/ 159 w 159"/>
                  <a:gd name="T33" fmla="*/ 158 h 158"/>
                  <a:gd name="T34" fmla="*/ 159 w 159"/>
                  <a:gd name="T35" fmla="*/ 87 h 158"/>
                  <a:gd name="T36" fmla="*/ 90 w 159"/>
                  <a:gd name="T37" fmla="*/ 87 h 158"/>
                  <a:gd name="T38" fmla="*/ 90 w 159"/>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8">
                    <a:moveTo>
                      <a:pt x="0" y="68"/>
                    </a:moveTo>
                    <a:lnTo>
                      <a:pt x="71" y="68"/>
                    </a:lnTo>
                    <a:lnTo>
                      <a:pt x="71" y="0"/>
                    </a:lnTo>
                    <a:lnTo>
                      <a:pt x="0" y="0"/>
                    </a:lnTo>
                    <a:lnTo>
                      <a:pt x="0" y="68"/>
                    </a:lnTo>
                    <a:close/>
                    <a:moveTo>
                      <a:pt x="90" y="0"/>
                    </a:moveTo>
                    <a:lnTo>
                      <a:pt x="90" y="68"/>
                    </a:lnTo>
                    <a:lnTo>
                      <a:pt x="159" y="68"/>
                    </a:lnTo>
                    <a:lnTo>
                      <a:pt x="159" y="0"/>
                    </a:lnTo>
                    <a:lnTo>
                      <a:pt x="90" y="0"/>
                    </a:lnTo>
                    <a:close/>
                    <a:moveTo>
                      <a:pt x="0" y="158"/>
                    </a:moveTo>
                    <a:lnTo>
                      <a:pt x="71" y="158"/>
                    </a:lnTo>
                    <a:lnTo>
                      <a:pt x="71" y="87"/>
                    </a:lnTo>
                    <a:lnTo>
                      <a:pt x="0" y="87"/>
                    </a:lnTo>
                    <a:lnTo>
                      <a:pt x="0" y="158"/>
                    </a:lnTo>
                    <a:close/>
                    <a:moveTo>
                      <a:pt x="90" y="158"/>
                    </a:moveTo>
                    <a:lnTo>
                      <a:pt x="159" y="158"/>
                    </a:lnTo>
                    <a:lnTo>
                      <a:pt x="159" y="87"/>
                    </a:lnTo>
                    <a:lnTo>
                      <a:pt x="90" y="87"/>
                    </a:lnTo>
                    <a:lnTo>
                      <a:pt x="90" y="158"/>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5" name="Rectangle 22"/>
              <p:cNvSpPr>
                <a:spLocks noChangeArrowheads="1"/>
              </p:cNvSpPr>
              <p:nvPr/>
            </p:nvSpPr>
            <p:spPr bwMode="auto">
              <a:xfrm>
                <a:off x="671512" y="3214688"/>
                <a:ext cx="296863"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6" name="Freeform 23"/>
              <p:cNvSpPr>
                <a:spLocks noEditPoints="1"/>
              </p:cNvSpPr>
              <p:nvPr/>
            </p:nvSpPr>
            <p:spPr bwMode="auto">
              <a:xfrm>
                <a:off x="695325" y="3241675"/>
                <a:ext cx="250825" cy="250825"/>
              </a:xfrm>
              <a:custGeom>
                <a:avLst/>
                <a:gdLst>
                  <a:gd name="T0" fmla="*/ 0 w 158"/>
                  <a:gd name="T1" fmla="*/ 68 h 158"/>
                  <a:gd name="T2" fmla="*/ 71 w 158"/>
                  <a:gd name="T3" fmla="*/ 68 h 158"/>
                  <a:gd name="T4" fmla="*/ 71 w 158"/>
                  <a:gd name="T5" fmla="*/ 0 h 158"/>
                  <a:gd name="T6" fmla="*/ 0 w 158"/>
                  <a:gd name="T7" fmla="*/ 0 h 158"/>
                  <a:gd name="T8" fmla="*/ 0 w 158"/>
                  <a:gd name="T9" fmla="*/ 68 h 158"/>
                  <a:gd name="T10" fmla="*/ 87 w 158"/>
                  <a:gd name="T11" fmla="*/ 0 h 158"/>
                  <a:gd name="T12" fmla="*/ 87 w 158"/>
                  <a:gd name="T13" fmla="*/ 68 h 158"/>
                  <a:gd name="T14" fmla="*/ 158 w 158"/>
                  <a:gd name="T15" fmla="*/ 68 h 158"/>
                  <a:gd name="T16" fmla="*/ 158 w 158"/>
                  <a:gd name="T17" fmla="*/ 0 h 158"/>
                  <a:gd name="T18" fmla="*/ 87 w 158"/>
                  <a:gd name="T19" fmla="*/ 0 h 158"/>
                  <a:gd name="T20" fmla="*/ 0 w 158"/>
                  <a:gd name="T21" fmla="*/ 158 h 158"/>
                  <a:gd name="T22" fmla="*/ 71 w 158"/>
                  <a:gd name="T23" fmla="*/ 158 h 158"/>
                  <a:gd name="T24" fmla="*/ 71 w 158"/>
                  <a:gd name="T25" fmla="*/ 87 h 158"/>
                  <a:gd name="T26" fmla="*/ 0 w 158"/>
                  <a:gd name="T27" fmla="*/ 87 h 158"/>
                  <a:gd name="T28" fmla="*/ 0 w 158"/>
                  <a:gd name="T29" fmla="*/ 158 h 158"/>
                  <a:gd name="T30" fmla="*/ 87 w 158"/>
                  <a:gd name="T31" fmla="*/ 158 h 158"/>
                  <a:gd name="T32" fmla="*/ 158 w 158"/>
                  <a:gd name="T33" fmla="*/ 158 h 158"/>
                  <a:gd name="T34" fmla="*/ 158 w 158"/>
                  <a:gd name="T35" fmla="*/ 87 h 158"/>
                  <a:gd name="T36" fmla="*/ 87 w 158"/>
                  <a:gd name="T37" fmla="*/ 87 h 158"/>
                  <a:gd name="T38" fmla="*/ 87 w 158"/>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8">
                    <a:moveTo>
                      <a:pt x="0" y="68"/>
                    </a:moveTo>
                    <a:lnTo>
                      <a:pt x="71" y="68"/>
                    </a:lnTo>
                    <a:lnTo>
                      <a:pt x="71" y="0"/>
                    </a:lnTo>
                    <a:lnTo>
                      <a:pt x="0" y="0"/>
                    </a:lnTo>
                    <a:lnTo>
                      <a:pt x="0" y="68"/>
                    </a:lnTo>
                    <a:close/>
                    <a:moveTo>
                      <a:pt x="87" y="0"/>
                    </a:moveTo>
                    <a:lnTo>
                      <a:pt x="87" y="68"/>
                    </a:lnTo>
                    <a:lnTo>
                      <a:pt x="158" y="68"/>
                    </a:lnTo>
                    <a:lnTo>
                      <a:pt x="158" y="0"/>
                    </a:lnTo>
                    <a:lnTo>
                      <a:pt x="87" y="0"/>
                    </a:lnTo>
                    <a:close/>
                    <a:moveTo>
                      <a:pt x="0" y="158"/>
                    </a:moveTo>
                    <a:lnTo>
                      <a:pt x="71" y="158"/>
                    </a:lnTo>
                    <a:lnTo>
                      <a:pt x="71" y="87"/>
                    </a:lnTo>
                    <a:lnTo>
                      <a:pt x="0" y="87"/>
                    </a:lnTo>
                    <a:lnTo>
                      <a:pt x="0" y="158"/>
                    </a:lnTo>
                    <a:close/>
                    <a:moveTo>
                      <a:pt x="87" y="158"/>
                    </a:moveTo>
                    <a:lnTo>
                      <a:pt x="158" y="158"/>
                    </a:lnTo>
                    <a:lnTo>
                      <a:pt x="158" y="87"/>
                    </a:lnTo>
                    <a:lnTo>
                      <a:pt x="87" y="87"/>
                    </a:lnTo>
                    <a:lnTo>
                      <a:pt x="87" y="158"/>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7" name="Rectangle 24"/>
              <p:cNvSpPr>
                <a:spLocks noChangeArrowheads="1"/>
              </p:cNvSpPr>
              <p:nvPr/>
            </p:nvSpPr>
            <p:spPr bwMode="auto">
              <a:xfrm>
                <a:off x="-161925" y="3214688"/>
                <a:ext cx="301625"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8" name="Freeform 25"/>
              <p:cNvSpPr>
                <a:spLocks noEditPoints="1"/>
              </p:cNvSpPr>
              <p:nvPr/>
            </p:nvSpPr>
            <p:spPr bwMode="auto">
              <a:xfrm>
                <a:off x="-134938" y="3241675"/>
                <a:ext cx="250825" cy="250825"/>
              </a:xfrm>
              <a:custGeom>
                <a:avLst/>
                <a:gdLst>
                  <a:gd name="T0" fmla="*/ 0 w 158"/>
                  <a:gd name="T1" fmla="*/ 68 h 158"/>
                  <a:gd name="T2" fmla="*/ 71 w 158"/>
                  <a:gd name="T3" fmla="*/ 68 h 158"/>
                  <a:gd name="T4" fmla="*/ 71 w 158"/>
                  <a:gd name="T5" fmla="*/ 0 h 158"/>
                  <a:gd name="T6" fmla="*/ 0 w 158"/>
                  <a:gd name="T7" fmla="*/ 0 h 158"/>
                  <a:gd name="T8" fmla="*/ 0 w 158"/>
                  <a:gd name="T9" fmla="*/ 68 h 158"/>
                  <a:gd name="T10" fmla="*/ 87 w 158"/>
                  <a:gd name="T11" fmla="*/ 0 h 158"/>
                  <a:gd name="T12" fmla="*/ 87 w 158"/>
                  <a:gd name="T13" fmla="*/ 68 h 158"/>
                  <a:gd name="T14" fmla="*/ 158 w 158"/>
                  <a:gd name="T15" fmla="*/ 68 h 158"/>
                  <a:gd name="T16" fmla="*/ 158 w 158"/>
                  <a:gd name="T17" fmla="*/ 0 h 158"/>
                  <a:gd name="T18" fmla="*/ 87 w 158"/>
                  <a:gd name="T19" fmla="*/ 0 h 158"/>
                  <a:gd name="T20" fmla="*/ 0 w 158"/>
                  <a:gd name="T21" fmla="*/ 158 h 158"/>
                  <a:gd name="T22" fmla="*/ 71 w 158"/>
                  <a:gd name="T23" fmla="*/ 158 h 158"/>
                  <a:gd name="T24" fmla="*/ 71 w 158"/>
                  <a:gd name="T25" fmla="*/ 87 h 158"/>
                  <a:gd name="T26" fmla="*/ 0 w 158"/>
                  <a:gd name="T27" fmla="*/ 87 h 158"/>
                  <a:gd name="T28" fmla="*/ 0 w 158"/>
                  <a:gd name="T29" fmla="*/ 158 h 158"/>
                  <a:gd name="T30" fmla="*/ 87 w 158"/>
                  <a:gd name="T31" fmla="*/ 158 h 158"/>
                  <a:gd name="T32" fmla="*/ 158 w 158"/>
                  <a:gd name="T33" fmla="*/ 158 h 158"/>
                  <a:gd name="T34" fmla="*/ 158 w 158"/>
                  <a:gd name="T35" fmla="*/ 87 h 158"/>
                  <a:gd name="T36" fmla="*/ 87 w 158"/>
                  <a:gd name="T37" fmla="*/ 87 h 158"/>
                  <a:gd name="T38" fmla="*/ 87 w 158"/>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8">
                    <a:moveTo>
                      <a:pt x="0" y="68"/>
                    </a:moveTo>
                    <a:lnTo>
                      <a:pt x="71" y="68"/>
                    </a:lnTo>
                    <a:lnTo>
                      <a:pt x="71" y="0"/>
                    </a:lnTo>
                    <a:lnTo>
                      <a:pt x="0" y="0"/>
                    </a:lnTo>
                    <a:lnTo>
                      <a:pt x="0" y="68"/>
                    </a:lnTo>
                    <a:close/>
                    <a:moveTo>
                      <a:pt x="87" y="0"/>
                    </a:moveTo>
                    <a:lnTo>
                      <a:pt x="87" y="68"/>
                    </a:lnTo>
                    <a:lnTo>
                      <a:pt x="158" y="68"/>
                    </a:lnTo>
                    <a:lnTo>
                      <a:pt x="158" y="0"/>
                    </a:lnTo>
                    <a:lnTo>
                      <a:pt x="87" y="0"/>
                    </a:lnTo>
                    <a:close/>
                    <a:moveTo>
                      <a:pt x="0" y="158"/>
                    </a:moveTo>
                    <a:lnTo>
                      <a:pt x="71" y="158"/>
                    </a:lnTo>
                    <a:lnTo>
                      <a:pt x="71" y="87"/>
                    </a:lnTo>
                    <a:lnTo>
                      <a:pt x="0" y="87"/>
                    </a:lnTo>
                    <a:lnTo>
                      <a:pt x="0" y="158"/>
                    </a:lnTo>
                    <a:close/>
                    <a:moveTo>
                      <a:pt x="87" y="158"/>
                    </a:moveTo>
                    <a:lnTo>
                      <a:pt x="158" y="158"/>
                    </a:lnTo>
                    <a:lnTo>
                      <a:pt x="158" y="87"/>
                    </a:lnTo>
                    <a:lnTo>
                      <a:pt x="87" y="87"/>
                    </a:lnTo>
                    <a:lnTo>
                      <a:pt x="87" y="158"/>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59" name="Rectangle 26"/>
              <p:cNvSpPr>
                <a:spLocks noChangeArrowheads="1"/>
              </p:cNvSpPr>
              <p:nvPr/>
            </p:nvSpPr>
            <p:spPr bwMode="auto">
              <a:xfrm>
                <a:off x="255587" y="3662363"/>
                <a:ext cx="300038"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0" name="Freeform 27"/>
              <p:cNvSpPr>
                <a:spLocks noEditPoints="1"/>
              </p:cNvSpPr>
              <p:nvPr/>
            </p:nvSpPr>
            <p:spPr bwMode="auto">
              <a:xfrm>
                <a:off x="277812" y="3684588"/>
                <a:ext cx="252413" cy="252413"/>
              </a:xfrm>
              <a:custGeom>
                <a:avLst/>
                <a:gdLst>
                  <a:gd name="T0" fmla="*/ 0 w 159"/>
                  <a:gd name="T1" fmla="*/ 71 h 159"/>
                  <a:gd name="T2" fmla="*/ 71 w 159"/>
                  <a:gd name="T3" fmla="*/ 71 h 159"/>
                  <a:gd name="T4" fmla="*/ 71 w 159"/>
                  <a:gd name="T5" fmla="*/ 0 h 159"/>
                  <a:gd name="T6" fmla="*/ 0 w 159"/>
                  <a:gd name="T7" fmla="*/ 0 h 159"/>
                  <a:gd name="T8" fmla="*/ 0 w 159"/>
                  <a:gd name="T9" fmla="*/ 71 h 159"/>
                  <a:gd name="T10" fmla="*/ 90 w 159"/>
                  <a:gd name="T11" fmla="*/ 0 h 159"/>
                  <a:gd name="T12" fmla="*/ 90 w 159"/>
                  <a:gd name="T13" fmla="*/ 71 h 159"/>
                  <a:gd name="T14" fmla="*/ 159 w 159"/>
                  <a:gd name="T15" fmla="*/ 71 h 159"/>
                  <a:gd name="T16" fmla="*/ 159 w 159"/>
                  <a:gd name="T17" fmla="*/ 0 h 159"/>
                  <a:gd name="T18" fmla="*/ 90 w 159"/>
                  <a:gd name="T19" fmla="*/ 0 h 159"/>
                  <a:gd name="T20" fmla="*/ 0 w 159"/>
                  <a:gd name="T21" fmla="*/ 159 h 159"/>
                  <a:gd name="T22" fmla="*/ 71 w 159"/>
                  <a:gd name="T23" fmla="*/ 159 h 159"/>
                  <a:gd name="T24" fmla="*/ 71 w 159"/>
                  <a:gd name="T25" fmla="*/ 88 h 159"/>
                  <a:gd name="T26" fmla="*/ 0 w 159"/>
                  <a:gd name="T27" fmla="*/ 88 h 159"/>
                  <a:gd name="T28" fmla="*/ 0 w 159"/>
                  <a:gd name="T29" fmla="*/ 159 h 159"/>
                  <a:gd name="T30" fmla="*/ 90 w 159"/>
                  <a:gd name="T31" fmla="*/ 159 h 159"/>
                  <a:gd name="T32" fmla="*/ 159 w 159"/>
                  <a:gd name="T33" fmla="*/ 159 h 159"/>
                  <a:gd name="T34" fmla="*/ 159 w 159"/>
                  <a:gd name="T35" fmla="*/ 88 h 159"/>
                  <a:gd name="T36" fmla="*/ 90 w 159"/>
                  <a:gd name="T37" fmla="*/ 88 h 159"/>
                  <a:gd name="T38" fmla="*/ 90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71" y="71"/>
                    </a:lnTo>
                    <a:lnTo>
                      <a:pt x="71" y="0"/>
                    </a:lnTo>
                    <a:lnTo>
                      <a:pt x="0" y="0"/>
                    </a:lnTo>
                    <a:lnTo>
                      <a:pt x="0" y="71"/>
                    </a:lnTo>
                    <a:close/>
                    <a:moveTo>
                      <a:pt x="90" y="0"/>
                    </a:moveTo>
                    <a:lnTo>
                      <a:pt x="90" y="71"/>
                    </a:lnTo>
                    <a:lnTo>
                      <a:pt x="159" y="71"/>
                    </a:lnTo>
                    <a:lnTo>
                      <a:pt x="159" y="0"/>
                    </a:lnTo>
                    <a:lnTo>
                      <a:pt x="90" y="0"/>
                    </a:lnTo>
                    <a:close/>
                    <a:moveTo>
                      <a:pt x="0" y="159"/>
                    </a:moveTo>
                    <a:lnTo>
                      <a:pt x="71" y="159"/>
                    </a:lnTo>
                    <a:lnTo>
                      <a:pt x="71" y="88"/>
                    </a:lnTo>
                    <a:lnTo>
                      <a:pt x="0" y="88"/>
                    </a:lnTo>
                    <a:lnTo>
                      <a:pt x="0" y="159"/>
                    </a:lnTo>
                    <a:close/>
                    <a:moveTo>
                      <a:pt x="90" y="159"/>
                    </a:moveTo>
                    <a:lnTo>
                      <a:pt x="159" y="159"/>
                    </a:lnTo>
                    <a:lnTo>
                      <a:pt x="159" y="88"/>
                    </a:lnTo>
                    <a:lnTo>
                      <a:pt x="90" y="88"/>
                    </a:lnTo>
                    <a:lnTo>
                      <a:pt x="90"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1" name="Rectangle 28"/>
              <p:cNvSpPr>
                <a:spLocks noChangeArrowheads="1"/>
              </p:cNvSpPr>
              <p:nvPr/>
            </p:nvSpPr>
            <p:spPr bwMode="auto">
              <a:xfrm>
                <a:off x="671512" y="3662363"/>
                <a:ext cx="296863"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2" name="Freeform 29"/>
              <p:cNvSpPr>
                <a:spLocks noEditPoints="1"/>
              </p:cNvSpPr>
              <p:nvPr/>
            </p:nvSpPr>
            <p:spPr bwMode="auto">
              <a:xfrm>
                <a:off x="695325" y="3684588"/>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3" name="Rectangle 30"/>
              <p:cNvSpPr>
                <a:spLocks noChangeArrowheads="1"/>
              </p:cNvSpPr>
              <p:nvPr/>
            </p:nvSpPr>
            <p:spPr bwMode="auto">
              <a:xfrm>
                <a:off x="-161925" y="3662363"/>
                <a:ext cx="301625"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4" name="Freeform 31"/>
              <p:cNvSpPr>
                <a:spLocks noEditPoints="1"/>
              </p:cNvSpPr>
              <p:nvPr/>
            </p:nvSpPr>
            <p:spPr bwMode="auto">
              <a:xfrm>
                <a:off x="-134938" y="3684588"/>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5" name="Rectangle 32"/>
              <p:cNvSpPr>
                <a:spLocks noChangeArrowheads="1"/>
              </p:cNvSpPr>
              <p:nvPr/>
            </p:nvSpPr>
            <p:spPr bwMode="auto">
              <a:xfrm>
                <a:off x="255587" y="4090988"/>
                <a:ext cx="300038"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6" name="Freeform 33"/>
              <p:cNvSpPr>
                <a:spLocks noEditPoints="1"/>
              </p:cNvSpPr>
              <p:nvPr/>
            </p:nvSpPr>
            <p:spPr bwMode="auto">
              <a:xfrm>
                <a:off x="277812" y="4113213"/>
                <a:ext cx="252413" cy="252413"/>
              </a:xfrm>
              <a:custGeom>
                <a:avLst/>
                <a:gdLst>
                  <a:gd name="T0" fmla="*/ 0 w 159"/>
                  <a:gd name="T1" fmla="*/ 71 h 159"/>
                  <a:gd name="T2" fmla="*/ 71 w 159"/>
                  <a:gd name="T3" fmla="*/ 71 h 159"/>
                  <a:gd name="T4" fmla="*/ 71 w 159"/>
                  <a:gd name="T5" fmla="*/ 0 h 159"/>
                  <a:gd name="T6" fmla="*/ 0 w 159"/>
                  <a:gd name="T7" fmla="*/ 0 h 159"/>
                  <a:gd name="T8" fmla="*/ 0 w 159"/>
                  <a:gd name="T9" fmla="*/ 71 h 159"/>
                  <a:gd name="T10" fmla="*/ 90 w 159"/>
                  <a:gd name="T11" fmla="*/ 0 h 159"/>
                  <a:gd name="T12" fmla="*/ 90 w 159"/>
                  <a:gd name="T13" fmla="*/ 71 h 159"/>
                  <a:gd name="T14" fmla="*/ 159 w 159"/>
                  <a:gd name="T15" fmla="*/ 71 h 159"/>
                  <a:gd name="T16" fmla="*/ 159 w 159"/>
                  <a:gd name="T17" fmla="*/ 0 h 159"/>
                  <a:gd name="T18" fmla="*/ 90 w 159"/>
                  <a:gd name="T19" fmla="*/ 0 h 159"/>
                  <a:gd name="T20" fmla="*/ 0 w 159"/>
                  <a:gd name="T21" fmla="*/ 159 h 159"/>
                  <a:gd name="T22" fmla="*/ 71 w 159"/>
                  <a:gd name="T23" fmla="*/ 159 h 159"/>
                  <a:gd name="T24" fmla="*/ 71 w 159"/>
                  <a:gd name="T25" fmla="*/ 88 h 159"/>
                  <a:gd name="T26" fmla="*/ 0 w 159"/>
                  <a:gd name="T27" fmla="*/ 88 h 159"/>
                  <a:gd name="T28" fmla="*/ 0 w 159"/>
                  <a:gd name="T29" fmla="*/ 159 h 159"/>
                  <a:gd name="T30" fmla="*/ 90 w 159"/>
                  <a:gd name="T31" fmla="*/ 159 h 159"/>
                  <a:gd name="T32" fmla="*/ 159 w 159"/>
                  <a:gd name="T33" fmla="*/ 159 h 159"/>
                  <a:gd name="T34" fmla="*/ 159 w 159"/>
                  <a:gd name="T35" fmla="*/ 88 h 159"/>
                  <a:gd name="T36" fmla="*/ 90 w 159"/>
                  <a:gd name="T37" fmla="*/ 88 h 159"/>
                  <a:gd name="T38" fmla="*/ 90 w 159"/>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159">
                    <a:moveTo>
                      <a:pt x="0" y="71"/>
                    </a:moveTo>
                    <a:lnTo>
                      <a:pt x="71" y="71"/>
                    </a:lnTo>
                    <a:lnTo>
                      <a:pt x="71" y="0"/>
                    </a:lnTo>
                    <a:lnTo>
                      <a:pt x="0" y="0"/>
                    </a:lnTo>
                    <a:lnTo>
                      <a:pt x="0" y="71"/>
                    </a:lnTo>
                    <a:close/>
                    <a:moveTo>
                      <a:pt x="90" y="0"/>
                    </a:moveTo>
                    <a:lnTo>
                      <a:pt x="90" y="71"/>
                    </a:lnTo>
                    <a:lnTo>
                      <a:pt x="159" y="71"/>
                    </a:lnTo>
                    <a:lnTo>
                      <a:pt x="159" y="0"/>
                    </a:lnTo>
                    <a:lnTo>
                      <a:pt x="90" y="0"/>
                    </a:lnTo>
                    <a:close/>
                    <a:moveTo>
                      <a:pt x="0" y="159"/>
                    </a:moveTo>
                    <a:lnTo>
                      <a:pt x="71" y="159"/>
                    </a:lnTo>
                    <a:lnTo>
                      <a:pt x="71" y="88"/>
                    </a:lnTo>
                    <a:lnTo>
                      <a:pt x="0" y="88"/>
                    </a:lnTo>
                    <a:lnTo>
                      <a:pt x="0" y="159"/>
                    </a:lnTo>
                    <a:close/>
                    <a:moveTo>
                      <a:pt x="90" y="159"/>
                    </a:moveTo>
                    <a:lnTo>
                      <a:pt x="159" y="159"/>
                    </a:lnTo>
                    <a:lnTo>
                      <a:pt x="159" y="88"/>
                    </a:lnTo>
                    <a:lnTo>
                      <a:pt x="90" y="88"/>
                    </a:lnTo>
                    <a:lnTo>
                      <a:pt x="90"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7" name="Rectangle 34"/>
              <p:cNvSpPr>
                <a:spLocks noChangeArrowheads="1"/>
              </p:cNvSpPr>
              <p:nvPr/>
            </p:nvSpPr>
            <p:spPr bwMode="auto">
              <a:xfrm>
                <a:off x="-161925" y="4090988"/>
                <a:ext cx="301625" cy="296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8" name="Freeform 35"/>
              <p:cNvSpPr>
                <a:spLocks noEditPoints="1"/>
              </p:cNvSpPr>
              <p:nvPr/>
            </p:nvSpPr>
            <p:spPr bwMode="auto">
              <a:xfrm>
                <a:off x="-134938" y="4113213"/>
                <a:ext cx="250825" cy="252413"/>
              </a:xfrm>
              <a:custGeom>
                <a:avLst/>
                <a:gdLst>
                  <a:gd name="T0" fmla="*/ 0 w 158"/>
                  <a:gd name="T1" fmla="*/ 71 h 159"/>
                  <a:gd name="T2" fmla="*/ 71 w 158"/>
                  <a:gd name="T3" fmla="*/ 71 h 159"/>
                  <a:gd name="T4" fmla="*/ 71 w 158"/>
                  <a:gd name="T5" fmla="*/ 0 h 159"/>
                  <a:gd name="T6" fmla="*/ 0 w 158"/>
                  <a:gd name="T7" fmla="*/ 0 h 159"/>
                  <a:gd name="T8" fmla="*/ 0 w 158"/>
                  <a:gd name="T9" fmla="*/ 71 h 159"/>
                  <a:gd name="T10" fmla="*/ 87 w 158"/>
                  <a:gd name="T11" fmla="*/ 0 h 159"/>
                  <a:gd name="T12" fmla="*/ 87 w 158"/>
                  <a:gd name="T13" fmla="*/ 71 h 159"/>
                  <a:gd name="T14" fmla="*/ 158 w 158"/>
                  <a:gd name="T15" fmla="*/ 71 h 159"/>
                  <a:gd name="T16" fmla="*/ 158 w 158"/>
                  <a:gd name="T17" fmla="*/ 0 h 159"/>
                  <a:gd name="T18" fmla="*/ 87 w 158"/>
                  <a:gd name="T19" fmla="*/ 0 h 159"/>
                  <a:gd name="T20" fmla="*/ 0 w 158"/>
                  <a:gd name="T21" fmla="*/ 159 h 159"/>
                  <a:gd name="T22" fmla="*/ 71 w 158"/>
                  <a:gd name="T23" fmla="*/ 159 h 159"/>
                  <a:gd name="T24" fmla="*/ 71 w 158"/>
                  <a:gd name="T25" fmla="*/ 88 h 159"/>
                  <a:gd name="T26" fmla="*/ 0 w 158"/>
                  <a:gd name="T27" fmla="*/ 88 h 159"/>
                  <a:gd name="T28" fmla="*/ 0 w 158"/>
                  <a:gd name="T29" fmla="*/ 159 h 159"/>
                  <a:gd name="T30" fmla="*/ 87 w 158"/>
                  <a:gd name="T31" fmla="*/ 159 h 159"/>
                  <a:gd name="T32" fmla="*/ 158 w 158"/>
                  <a:gd name="T33" fmla="*/ 159 h 159"/>
                  <a:gd name="T34" fmla="*/ 158 w 158"/>
                  <a:gd name="T35" fmla="*/ 88 h 159"/>
                  <a:gd name="T36" fmla="*/ 87 w 158"/>
                  <a:gd name="T37" fmla="*/ 88 h 159"/>
                  <a:gd name="T38" fmla="*/ 87 w 158"/>
                  <a:gd name="T3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9">
                    <a:moveTo>
                      <a:pt x="0" y="71"/>
                    </a:moveTo>
                    <a:lnTo>
                      <a:pt x="71" y="71"/>
                    </a:lnTo>
                    <a:lnTo>
                      <a:pt x="71" y="0"/>
                    </a:lnTo>
                    <a:lnTo>
                      <a:pt x="0" y="0"/>
                    </a:lnTo>
                    <a:lnTo>
                      <a:pt x="0" y="71"/>
                    </a:lnTo>
                    <a:close/>
                    <a:moveTo>
                      <a:pt x="87" y="0"/>
                    </a:moveTo>
                    <a:lnTo>
                      <a:pt x="87" y="71"/>
                    </a:lnTo>
                    <a:lnTo>
                      <a:pt x="158" y="71"/>
                    </a:lnTo>
                    <a:lnTo>
                      <a:pt x="158" y="0"/>
                    </a:lnTo>
                    <a:lnTo>
                      <a:pt x="87" y="0"/>
                    </a:lnTo>
                    <a:close/>
                    <a:moveTo>
                      <a:pt x="0" y="159"/>
                    </a:moveTo>
                    <a:lnTo>
                      <a:pt x="71" y="159"/>
                    </a:lnTo>
                    <a:lnTo>
                      <a:pt x="71" y="88"/>
                    </a:lnTo>
                    <a:lnTo>
                      <a:pt x="0" y="88"/>
                    </a:lnTo>
                    <a:lnTo>
                      <a:pt x="0" y="159"/>
                    </a:lnTo>
                    <a:close/>
                    <a:moveTo>
                      <a:pt x="87" y="159"/>
                    </a:moveTo>
                    <a:lnTo>
                      <a:pt x="158" y="159"/>
                    </a:lnTo>
                    <a:lnTo>
                      <a:pt x="158" y="88"/>
                    </a:lnTo>
                    <a:lnTo>
                      <a:pt x="87" y="88"/>
                    </a:lnTo>
                    <a:lnTo>
                      <a:pt x="87" y="159"/>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69" name="Rectangle 36"/>
              <p:cNvSpPr>
                <a:spLocks noChangeArrowheads="1"/>
              </p:cNvSpPr>
              <p:nvPr/>
            </p:nvSpPr>
            <p:spPr bwMode="auto">
              <a:xfrm>
                <a:off x="698500" y="4514850"/>
                <a:ext cx="300038" cy="4603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0" name="Rectangle 37"/>
              <p:cNvSpPr>
                <a:spLocks noChangeArrowheads="1"/>
              </p:cNvSpPr>
              <p:nvPr/>
            </p:nvSpPr>
            <p:spPr bwMode="auto">
              <a:xfrm>
                <a:off x="676275" y="4560888"/>
                <a:ext cx="349250" cy="44450"/>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1" name="Rectangle 38"/>
              <p:cNvSpPr>
                <a:spLocks noChangeArrowheads="1"/>
              </p:cNvSpPr>
              <p:nvPr/>
            </p:nvSpPr>
            <p:spPr bwMode="auto">
              <a:xfrm>
                <a:off x="712787" y="4079875"/>
                <a:ext cx="271463"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2" name="Freeform 39"/>
              <p:cNvSpPr>
                <a:spLocks/>
              </p:cNvSpPr>
              <p:nvPr/>
            </p:nvSpPr>
            <p:spPr bwMode="auto">
              <a:xfrm>
                <a:off x="742950" y="4110038"/>
                <a:ext cx="211138" cy="404813"/>
              </a:xfrm>
              <a:custGeom>
                <a:avLst/>
                <a:gdLst>
                  <a:gd name="T0" fmla="*/ 0 w 56"/>
                  <a:gd name="T1" fmla="*/ 0 h 108"/>
                  <a:gd name="T2" fmla="*/ 0 w 56"/>
                  <a:gd name="T3" fmla="*/ 108 h 108"/>
                  <a:gd name="T4" fmla="*/ 56 w 56"/>
                  <a:gd name="T5" fmla="*/ 108 h 108"/>
                  <a:gd name="T6" fmla="*/ 56 w 56"/>
                  <a:gd name="T7" fmla="*/ 0 h 108"/>
                  <a:gd name="T8" fmla="*/ 0 w 56"/>
                  <a:gd name="T9" fmla="*/ 0 h 108"/>
                </a:gdLst>
                <a:ahLst/>
                <a:cxnLst>
                  <a:cxn ang="0">
                    <a:pos x="T0" y="T1"/>
                  </a:cxn>
                  <a:cxn ang="0">
                    <a:pos x="T2" y="T3"/>
                  </a:cxn>
                  <a:cxn ang="0">
                    <a:pos x="T4" y="T5"/>
                  </a:cxn>
                  <a:cxn ang="0">
                    <a:pos x="T6" y="T7"/>
                  </a:cxn>
                  <a:cxn ang="0">
                    <a:pos x="T8" y="T9"/>
                  </a:cxn>
                </a:cxnLst>
                <a:rect l="0" t="0" r="r" b="b"/>
                <a:pathLst>
                  <a:path w="56" h="108">
                    <a:moveTo>
                      <a:pt x="0" y="0"/>
                    </a:moveTo>
                    <a:cubicBezTo>
                      <a:pt x="0" y="14"/>
                      <a:pt x="0" y="93"/>
                      <a:pt x="0" y="108"/>
                    </a:cubicBezTo>
                    <a:cubicBezTo>
                      <a:pt x="12" y="108"/>
                      <a:pt x="45" y="108"/>
                      <a:pt x="56" y="108"/>
                    </a:cubicBezTo>
                    <a:cubicBezTo>
                      <a:pt x="56" y="93"/>
                      <a:pt x="56" y="14"/>
                      <a:pt x="56" y="0"/>
                    </a:cubicBezTo>
                    <a:cubicBezTo>
                      <a:pt x="45" y="0"/>
                      <a:pt x="12" y="0"/>
                      <a:pt x="0" y="0"/>
                    </a:cubicBezTo>
                    <a:close/>
                  </a:path>
                </a:pathLst>
              </a:custGeom>
              <a:solidFill>
                <a:srgbClr val="A00E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3" name="Rectangle 40"/>
              <p:cNvSpPr>
                <a:spLocks noChangeArrowheads="1"/>
              </p:cNvSpPr>
              <p:nvPr/>
            </p:nvSpPr>
            <p:spPr bwMode="auto">
              <a:xfrm>
                <a:off x="762000" y="4270375"/>
                <a:ext cx="15875" cy="79375"/>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grpSp>
        <p:grpSp>
          <p:nvGrpSpPr>
            <p:cNvPr id="74" name="Group 126"/>
            <p:cNvGrpSpPr>
              <a:grpSpLocks noChangeAspect="1"/>
            </p:cNvGrpSpPr>
            <p:nvPr userDrawn="1"/>
          </p:nvGrpSpPr>
          <p:grpSpPr bwMode="auto">
            <a:xfrm>
              <a:off x="3810780" y="1759219"/>
              <a:ext cx="3359341" cy="1683408"/>
              <a:chOff x="-558" y="2440"/>
              <a:chExt cx="2247" cy="1126"/>
            </a:xfrm>
          </p:grpSpPr>
          <p:sp>
            <p:nvSpPr>
              <p:cNvPr id="75" name="Freeform 130"/>
              <p:cNvSpPr>
                <a:spLocks/>
              </p:cNvSpPr>
              <p:nvPr/>
            </p:nvSpPr>
            <p:spPr bwMode="auto">
              <a:xfrm>
                <a:off x="-556" y="2934"/>
                <a:ext cx="623" cy="183"/>
              </a:xfrm>
              <a:custGeom>
                <a:avLst/>
                <a:gdLst>
                  <a:gd name="T0" fmla="*/ 623 w 623"/>
                  <a:gd name="T1" fmla="*/ 0 h 183"/>
                  <a:gd name="T2" fmla="*/ 140 w 623"/>
                  <a:gd name="T3" fmla="*/ 0 h 183"/>
                  <a:gd name="T4" fmla="*/ 0 w 623"/>
                  <a:gd name="T5" fmla="*/ 183 h 183"/>
                  <a:gd name="T6" fmla="*/ 623 w 623"/>
                  <a:gd name="T7" fmla="*/ 183 h 183"/>
                  <a:gd name="T8" fmla="*/ 623 w 623"/>
                  <a:gd name="T9" fmla="*/ 0 h 183"/>
                </a:gdLst>
                <a:ahLst/>
                <a:cxnLst>
                  <a:cxn ang="0">
                    <a:pos x="T0" y="T1"/>
                  </a:cxn>
                  <a:cxn ang="0">
                    <a:pos x="T2" y="T3"/>
                  </a:cxn>
                  <a:cxn ang="0">
                    <a:pos x="T4" y="T5"/>
                  </a:cxn>
                  <a:cxn ang="0">
                    <a:pos x="T6" y="T7"/>
                  </a:cxn>
                  <a:cxn ang="0">
                    <a:pos x="T8" y="T9"/>
                  </a:cxn>
                </a:cxnLst>
                <a:rect l="0" t="0" r="r" b="b"/>
                <a:pathLst>
                  <a:path w="623" h="183">
                    <a:moveTo>
                      <a:pt x="623" y="0"/>
                    </a:moveTo>
                    <a:lnTo>
                      <a:pt x="140" y="0"/>
                    </a:lnTo>
                    <a:lnTo>
                      <a:pt x="0" y="183"/>
                    </a:lnTo>
                    <a:lnTo>
                      <a:pt x="623" y="183"/>
                    </a:lnTo>
                    <a:lnTo>
                      <a:pt x="623" y="0"/>
                    </a:lnTo>
                    <a:close/>
                  </a:path>
                </a:pathLst>
              </a:custGeom>
              <a:solidFill>
                <a:srgbClr val="4D15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6" name="Rectangle 131"/>
              <p:cNvSpPr>
                <a:spLocks noChangeArrowheads="1"/>
              </p:cNvSpPr>
              <p:nvPr/>
            </p:nvSpPr>
            <p:spPr bwMode="auto">
              <a:xfrm>
                <a:off x="-504" y="3117"/>
                <a:ext cx="467" cy="400"/>
              </a:xfrm>
              <a:prstGeom prst="rect">
                <a:avLst/>
              </a:prstGeom>
              <a:solidFill>
                <a:schemeClr val="accent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7" name="Rectangle 132"/>
              <p:cNvSpPr>
                <a:spLocks noChangeArrowheads="1"/>
              </p:cNvSpPr>
              <p:nvPr/>
            </p:nvSpPr>
            <p:spPr bwMode="auto">
              <a:xfrm>
                <a:off x="-440" y="3230"/>
                <a:ext cx="251" cy="1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8" name="Freeform 133"/>
              <p:cNvSpPr>
                <a:spLocks noEditPoints="1"/>
              </p:cNvSpPr>
              <p:nvPr/>
            </p:nvSpPr>
            <p:spPr bwMode="auto">
              <a:xfrm>
                <a:off x="-426" y="3244"/>
                <a:ext cx="223" cy="145"/>
              </a:xfrm>
              <a:custGeom>
                <a:avLst/>
                <a:gdLst>
                  <a:gd name="T0" fmla="*/ 64 w 223"/>
                  <a:gd name="T1" fmla="*/ 145 h 145"/>
                  <a:gd name="T2" fmla="*/ 64 w 223"/>
                  <a:gd name="T3" fmla="*/ 100 h 145"/>
                  <a:gd name="T4" fmla="*/ 64 w 223"/>
                  <a:gd name="T5" fmla="*/ 81 h 145"/>
                  <a:gd name="T6" fmla="*/ 0 w 223"/>
                  <a:gd name="T7" fmla="*/ 81 h 145"/>
                  <a:gd name="T8" fmla="*/ 0 w 223"/>
                  <a:gd name="T9" fmla="*/ 145 h 145"/>
                  <a:gd name="T10" fmla="*/ 64 w 223"/>
                  <a:gd name="T11" fmla="*/ 145 h 145"/>
                  <a:gd name="T12" fmla="*/ 0 w 223"/>
                  <a:gd name="T13" fmla="*/ 64 h 145"/>
                  <a:gd name="T14" fmla="*/ 64 w 223"/>
                  <a:gd name="T15" fmla="*/ 64 h 145"/>
                  <a:gd name="T16" fmla="*/ 64 w 223"/>
                  <a:gd name="T17" fmla="*/ 0 h 145"/>
                  <a:gd name="T18" fmla="*/ 0 w 223"/>
                  <a:gd name="T19" fmla="*/ 0 h 145"/>
                  <a:gd name="T20" fmla="*/ 0 w 223"/>
                  <a:gd name="T21" fmla="*/ 64 h 145"/>
                  <a:gd name="T22" fmla="*/ 223 w 223"/>
                  <a:gd name="T23" fmla="*/ 64 h 145"/>
                  <a:gd name="T24" fmla="*/ 223 w 223"/>
                  <a:gd name="T25" fmla="*/ 0 h 145"/>
                  <a:gd name="T26" fmla="*/ 159 w 223"/>
                  <a:gd name="T27" fmla="*/ 0 h 145"/>
                  <a:gd name="T28" fmla="*/ 159 w 223"/>
                  <a:gd name="T29" fmla="*/ 64 h 145"/>
                  <a:gd name="T30" fmla="*/ 223 w 223"/>
                  <a:gd name="T31" fmla="*/ 64 h 145"/>
                  <a:gd name="T32" fmla="*/ 223 w 223"/>
                  <a:gd name="T33" fmla="*/ 145 h 145"/>
                  <a:gd name="T34" fmla="*/ 223 w 223"/>
                  <a:gd name="T35" fmla="*/ 81 h 145"/>
                  <a:gd name="T36" fmla="*/ 159 w 223"/>
                  <a:gd name="T37" fmla="*/ 81 h 145"/>
                  <a:gd name="T38" fmla="*/ 159 w 223"/>
                  <a:gd name="T39" fmla="*/ 145 h 145"/>
                  <a:gd name="T40" fmla="*/ 223 w 223"/>
                  <a:gd name="T41" fmla="*/ 145 h 145"/>
                  <a:gd name="T42" fmla="*/ 145 w 223"/>
                  <a:gd name="T43" fmla="*/ 145 h 145"/>
                  <a:gd name="T44" fmla="*/ 145 w 223"/>
                  <a:gd name="T45" fmla="*/ 100 h 145"/>
                  <a:gd name="T46" fmla="*/ 145 w 223"/>
                  <a:gd name="T47" fmla="*/ 81 h 145"/>
                  <a:gd name="T48" fmla="*/ 81 w 223"/>
                  <a:gd name="T49" fmla="*/ 81 h 145"/>
                  <a:gd name="T50" fmla="*/ 81 w 223"/>
                  <a:gd name="T51" fmla="*/ 145 h 145"/>
                  <a:gd name="T52" fmla="*/ 145 w 223"/>
                  <a:gd name="T53" fmla="*/ 145 h 145"/>
                  <a:gd name="T54" fmla="*/ 145 w 223"/>
                  <a:gd name="T55" fmla="*/ 64 h 145"/>
                  <a:gd name="T56" fmla="*/ 145 w 223"/>
                  <a:gd name="T57" fmla="*/ 0 h 145"/>
                  <a:gd name="T58" fmla="*/ 81 w 223"/>
                  <a:gd name="T59" fmla="*/ 0 h 145"/>
                  <a:gd name="T60" fmla="*/ 81 w 223"/>
                  <a:gd name="T61" fmla="*/ 64 h 145"/>
                  <a:gd name="T62" fmla="*/ 145 w 223"/>
                  <a:gd name="T63" fmla="*/ 6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145">
                    <a:moveTo>
                      <a:pt x="64" y="145"/>
                    </a:moveTo>
                    <a:lnTo>
                      <a:pt x="64" y="100"/>
                    </a:lnTo>
                    <a:lnTo>
                      <a:pt x="64" y="81"/>
                    </a:lnTo>
                    <a:lnTo>
                      <a:pt x="0" y="81"/>
                    </a:lnTo>
                    <a:lnTo>
                      <a:pt x="0" y="145"/>
                    </a:lnTo>
                    <a:lnTo>
                      <a:pt x="64" y="145"/>
                    </a:lnTo>
                    <a:close/>
                    <a:moveTo>
                      <a:pt x="0" y="64"/>
                    </a:moveTo>
                    <a:lnTo>
                      <a:pt x="64" y="64"/>
                    </a:lnTo>
                    <a:lnTo>
                      <a:pt x="64" y="0"/>
                    </a:lnTo>
                    <a:lnTo>
                      <a:pt x="0" y="0"/>
                    </a:lnTo>
                    <a:lnTo>
                      <a:pt x="0" y="64"/>
                    </a:lnTo>
                    <a:close/>
                    <a:moveTo>
                      <a:pt x="223" y="64"/>
                    </a:moveTo>
                    <a:lnTo>
                      <a:pt x="223" y="0"/>
                    </a:lnTo>
                    <a:lnTo>
                      <a:pt x="159" y="0"/>
                    </a:lnTo>
                    <a:lnTo>
                      <a:pt x="159" y="64"/>
                    </a:lnTo>
                    <a:lnTo>
                      <a:pt x="223" y="64"/>
                    </a:lnTo>
                    <a:close/>
                    <a:moveTo>
                      <a:pt x="223" y="145"/>
                    </a:moveTo>
                    <a:lnTo>
                      <a:pt x="223" y="81"/>
                    </a:lnTo>
                    <a:lnTo>
                      <a:pt x="159" y="81"/>
                    </a:lnTo>
                    <a:lnTo>
                      <a:pt x="159" y="145"/>
                    </a:lnTo>
                    <a:lnTo>
                      <a:pt x="223" y="145"/>
                    </a:lnTo>
                    <a:close/>
                    <a:moveTo>
                      <a:pt x="145" y="145"/>
                    </a:moveTo>
                    <a:lnTo>
                      <a:pt x="145" y="100"/>
                    </a:lnTo>
                    <a:lnTo>
                      <a:pt x="145" y="81"/>
                    </a:lnTo>
                    <a:lnTo>
                      <a:pt x="81" y="81"/>
                    </a:lnTo>
                    <a:lnTo>
                      <a:pt x="81" y="145"/>
                    </a:lnTo>
                    <a:lnTo>
                      <a:pt x="145" y="145"/>
                    </a:lnTo>
                    <a:close/>
                    <a:moveTo>
                      <a:pt x="145" y="64"/>
                    </a:moveTo>
                    <a:lnTo>
                      <a:pt x="145" y="0"/>
                    </a:lnTo>
                    <a:lnTo>
                      <a:pt x="81" y="0"/>
                    </a:lnTo>
                    <a:lnTo>
                      <a:pt x="81" y="64"/>
                    </a:lnTo>
                    <a:lnTo>
                      <a:pt x="145" y="64"/>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79" name="Rectangle 134"/>
              <p:cNvSpPr>
                <a:spLocks noChangeArrowheads="1"/>
              </p:cNvSpPr>
              <p:nvPr/>
            </p:nvSpPr>
            <p:spPr bwMode="auto">
              <a:xfrm>
                <a:off x="-37" y="2695"/>
                <a:ext cx="1193" cy="871"/>
              </a:xfrm>
              <a:prstGeom prst="rect">
                <a:avLst/>
              </a:prstGeom>
              <a:solidFill>
                <a:schemeClr val="accent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0" name="Rectangle 135"/>
              <p:cNvSpPr>
                <a:spLocks noChangeArrowheads="1"/>
              </p:cNvSpPr>
              <p:nvPr/>
            </p:nvSpPr>
            <p:spPr bwMode="auto">
              <a:xfrm>
                <a:off x="240" y="3185"/>
                <a:ext cx="639" cy="36"/>
              </a:xfrm>
              <a:prstGeom prst="rect">
                <a:avLst/>
              </a:prstGeom>
              <a:solidFill>
                <a:srgbClr val="8C3C4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1" name="Rectangle 136"/>
              <p:cNvSpPr>
                <a:spLocks noChangeArrowheads="1"/>
              </p:cNvSpPr>
              <p:nvPr/>
            </p:nvSpPr>
            <p:spPr bwMode="auto">
              <a:xfrm>
                <a:off x="20" y="3230"/>
                <a:ext cx="170" cy="1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2" name="Freeform 137"/>
              <p:cNvSpPr>
                <a:spLocks noEditPoints="1"/>
              </p:cNvSpPr>
              <p:nvPr/>
            </p:nvSpPr>
            <p:spPr bwMode="auto">
              <a:xfrm>
                <a:off x="38" y="3251"/>
                <a:ext cx="131" cy="131"/>
              </a:xfrm>
              <a:custGeom>
                <a:avLst/>
                <a:gdLst>
                  <a:gd name="T0" fmla="*/ 0 w 131"/>
                  <a:gd name="T1" fmla="*/ 60 h 131"/>
                  <a:gd name="T2" fmla="*/ 60 w 131"/>
                  <a:gd name="T3" fmla="*/ 60 h 131"/>
                  <a:gd name="T4" fmla="*/ 60 w 131"/>
                  <a:gd name="T5" fmla="*/ 0 h 131"/>
                  <a:gd name="T6" fmla="*/ 0 w 131"/>
                  <a:gd name="T7" fmla="*/ 0 h 131"/>
                  <a:gd name="T8" fmla="*/ 0 w 131"/>
                  <a:gd name="T9" fmla="*/ 60 h 131"/>
                  <a:gd name="T10" fmla="*/ 74 w 131"/>
                  <a:gd name="T11" fmla="*/ 0 h 131"/>
                  <a:gd name="T12" fmla="*/ 74 w 131"/>
                  <a:gd name="T13" fmla="*/ 60 h 131"/>
                  <a:gd name="T14" fmla="*/ 131 w 131"/>
                  <a:gd name="T15" fmla="*/ 60 h 131"/>
                  <a:gd name="T16" fmla="*/ 131 w 131"/>
                  <a:gd name="T17" fmla="*/ 0 h 131"/>
                  <a:gd name="T18" fmla="*/ 74 w 131"/>
                  <a:gd name="T19" fmla="*/ 0 h 131"/>
                  <a:gd name="T20" fmla="*/ 0 w 131"/>
                  <a:gd name="T21" fmla="*/ 131 h 131"/>
                  <a:gd name="T22" fmla="*/ 60 w 131"/>
                  <a:gd name="T23" fmla="*/ 131 h 131"/>
                  <a:gd name="T24" fmla="*/ 60 w 131"/>
                  <a:gd name="T25" fmla="*/ 74 h 131"/>
                  <a:gd name="T26" fmla="*/ 0 w 131"/>
                  <a:gd name="T27" fmla="*/ 74 h 131"/>
                  <a:gd name="T28" fmla="*/ 0 w 131"/>
                  <a:gd name="T29" fmla="*/ 131 h 131"/>
                  <a:gd name="T30" fmla="*/ 74 w 131"/>
                  <a:gd name="T31" fmla="*/ 131 h 131"/>
                  <a:gd name="T32" fmla="*/ 131 w 131"/>
                  <a:gd name="T33" fmla="*/ 131 h 131"/>
                  <a:gd name="T34" fmla="*/ 131 w 131"/>
                  <a:gd name="T35" fmla="*/ 74 h 131"/>
                  <a:gd name="T36" fmla="*/ 74 w 131"/>
                  <a:gd name="T37" fmla="*/ 74 h 131"/>
                  <a:gd name="T38" fmla="*/ 74 w 131"/>
                  <a:gd name="T3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1">
                    <a:moveTo>
                      <a:pt x="0" y="60"/>
                    </a:moveTo>
                    <a:lnTo>
                      <a:pt x="60" y="60"/>
                    </a:lnTo>
                    <a:lnTo>
                      <a:pt x="60" y="0"/>
                    </a:lnTo>
                    <a:lnTo>
                      <a:pt x="0" y="0"/>
                    </a:lnTo>
                    <a:lnTo>
                      <a:pt x="0" y="60"/>
                    </a:lnTo>
                    <a:close/>
                    <a:moveTo>
                      <a:pt x="74" y="0"/>
                    </a:moveTo>
                    <a:lnTo>
                      <a:pt x="74" y="60"/>
                    </a:lnTo>
                    <a:lnTo>
                      <a:pt x="131" y="60"/>
                    </a:lnTo>
                    <a:lnTo>
                      <a:pt x="131" y="0"/>
                    </a:lnTo>
                    <a:lnTo>
                      <a:pt x="74" y="0"/>
                    </a:lnTo>
                    <a:close/>
                    <a:moveTo>
                      <a:pt x="0" y="131"/>
                    </a:moveTo>
                    <a:lnTo>
                      <a:pt x="60" y="131"/>
                    </a:lnTo>
                    <a:lnTo>
                      <a:pt x="60" y="74"/>
                    </a:lnTo>
                    <a:lnTo>
                      <a:pt x="0" y="74"/>
                    </a:lnTo>
                    <a:lnTo>
                      <a:pt x="0" y="131"/>
                    </a:lnTo>
                    <a:close/>
                    <a:moveTo>
                      <a:pt x="74" y="131"/>
                    </a:moveTo>
                    <a:lnTo>
                      <a:pt x="131" y="131"/>
                    </a:lnTo>
                    <a:lnTo>
                      <a:pt x="131" y="74"/>
                    </a:lnTo>
                    <a:lnTo>
                      <a:pt x="74" y="74"/>
                    </a:lnTo>
                    <a:lnTo>
                      <a:pt x="74" y="131"/>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3" name="Rectangle 138"/>
              <p:cNvSpPr>
                <a:spLocks noChangeArrowheads="1"/>
              </p:cNvSpPr>
              <p:nvPr/>
            </p:nvSpPr>
            <p:spPr bwMode="auto">
              <a:xfrm>
                <a:off x="929" y="3230"/>
                <a:ext cx="170" cy="1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4" name="Freeform 139"/>
              <p:cNvSpPr>
                <a:spLocks noEditPoints="1"/>
              </p:cNvSpPr>
              <p:nvPr/>
            </p:nvSpPr>
            <p:spPr bwMode="auto">
              <a:xfrm>
                <a:off x="950" y="3251"/>
                <a:ext cx="131" cy="131"/>
              </a:xfrm>
              <a:custGeom>
                <a:avLst/>
                <a:gdLst>
                  <a:gd name="T0" fmla="*/ 0 w 131"/>
                  <a:gd name="T1" fmla="*/ 60 h 131"/>
                  <a:gd name="T2" fmla="*/ 57 w 131"/>
                  <a:gd name="T3" fmla="*/ 60 h 131"/>
                  <a:gd name="T4" fmla="*/ 57 w 131"/>
                  <a:gd name="T5" fmla="*/ 0 h 131"/>
                  <a:gd name="T6" fmla="*/ 0 w 131"/>
                  <a:gd name="T7" fmla="*/ 0 h 131"/>
                  <a:gd name="T8" fmla="*/ 0 w 131"/>
                  <a:gd name="T9" fmla="*/ 60 h 131"/>
                  <a:gd name="T10" fmla="*/ 71 w 131"/>
                  <a:gd name="T11" fmla="*/ 0 h 131"/>
                  <a:gd name="T12" fmla="*/ 71 w 131"/>
                  <a:gd name="T13" fmla="*/ 60 h 131"/>
                  <a:gd name="T14" fmla="*/ 131 w 131"/>
                  <a:gd name="T15" fmla="*/ 60 h 131"/>
                  <a:gd name="T16" fmla="*/ 131 w 131"/>
                  <a:gd name="T17" fmla="*/ 0 h 131"/>
                  <a:gd name="T18" fmla="*/ 71 w 131"/>
                  <a:gd name="T19" fmla="*/ 0 h 131"/>
                  <a:gd name="T20" fmla="*/ 0 w 131"/>
                  <a:gd name="T21" fmla="*/ 131 h 131"/>
                  <a:gd name="T22" fmla="*/ 57 w 131"/>
                  <a:gd name="T23" fmla="*/ 131 h 131"/>
                  <a:gd name="T24" fmla="*/ 57 w 131"/>
                  <a:gd name="T25" fmla="*/ 74 h 131"/>
                  <a:gd name="T26" fmla="*/ 0 w 131"/>
                  <a:gd name="T27" fmla="*/ 74 h 131"/>
                  <a:gd name="T28" fmla="*/ 0 w 131"/>
                  <a:gd name="T29" fmla="*/ 131 h 131"/>
                  <a:gd name="T30" fmla="*/ 71 w 131"/>
                  <a:gd name="T31" fmla="*/ 131 h 131"/>
                  <a:gd name="T32" fmla="*/ 131 w 131"/>
                  <a:gd name="T33" fmla="*/ 131 h 131"/>
                  <a:gd name="T34" fmla="*/ 131 w 131"/>
                  <a:gd name="T35" fmla="*/ 74 h 131"/>
                  <a:gd name="T36" fmla="*/ 71 w 131"/>
                  <a:gd name="T37" fmla="*/ 74 h 131"/>
                  <a:gd name="T38" fmla="*/ 71 w 131"/>
                  <a:gd name="T3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1">
                    <a:moveTo>
                      <a:pt x="0" y="60"/>
                    </a:moveTo>
                    <a:lnTo>
                      <a:pt x="57" y="60"/>
                    </a:lnTo>
                    <a:lnTo>
                      <a:pt x="57" y="0"/>
                    </a:lnTo>
                    <a:lnTo>
                      <a:pt x="0" y="0"/>
                    </a:lnTo>
                    <a:lnTo>
                      <a:pt x="0" y="60"/>
                    </a:lnTo>
                    <a:close/>
                    <a:moveTo>
                      <a:pt x="71" y="0"/>
                    </a:moveTo>
                    <a:lnTo>
                      <a:pt x="71" y="60"/>
                    </a:lnTo>
                    <a:lnTo>
                      <a:pt x="131" y="60"/>
                    </a:lnTo>
                    <a:lnTo>
                      <a:pt x="131" y="0"/>
                    </a:lnTo>
                    <a:lnTo>
                      <a:pt x="71" y="0"/>
                    </a:lnTo>
                    <a:close/>
                    <a:moveTo>
                      <a:pt x="0" y="131"/>
                    </a:moveTo>
                    <a:lnTo>
                      <a:pt x="57" y="131"/>
                    </a:lnTo>
                    <a:lnTo>
                      <a:pt x="57" y="74"/>
                    </a:lnTo>
                    <a:lnTo>
                      <a:pt x="0" y="74"/>
                    </a:lnTo>
                    <a:lnTo>
                      <a:pt x="0" y="131"/>
                    </a:lnTo>
                    <a:close/>
                    <a:moveTo>
                      <a:pt x="71" y="131"/>
                    </a:moveTo>
                    <a:lnTo>
                      <a:pt x="131" y="131"/>
                    </a:lnTo>
                    <a:lnTo>
                      <a:pt x="131" y="74"/>
                    </a:lnTo>
                    <a:lnTo>
                      <a:pt x="71" y="74"/>
                    </a:lnTo>
                    <a:lnTo>
                      <a:pt x="71" y="131"/>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5" name="Rectangle 140"/>
              <p:cNvSpPr>
                <a:spLocks noChangeArrowheads="1"/>
              </p:cNvSpPr>
              <p:nvPr/>
            </p:nvSpPr>
            <p:spPr bwMode="auto">
              <a:xfrm>
                <a:off x="254" y="3223"/>
                <a:ext cx="611" cy="3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6" name="Freeform 141"/>
              <p:cNvSpPr>
                <a:spLocks/>
              </p:cNvSpPr>
              <p:nvPr/>
            </p:nvSpPr>
            <p:spPr bwMode="auto">
              <a:xfrm>
                <a:off x="271" y="3240"/>
                <a:ext cx="577" cy="317"/>
              </a:xfrm>
              <a:custGeom>
                <a:avLst/>
                <a:gdLst>
                  <a:gd name="T0" fmla="*/ 0 w 244"/>
                  <a:gd name="T1" fmla="*/ 0 h 134"/>
                  <a:gd name="T2" fmla="*/ 0 w 244"/>
                  <a:gd name="T3" fmla="*/ 134 h 134"/>
                  <a:gd name="T4" fmla="*/ 244 w 244"/>
                  <a:gd name="T5" fmla="*/ 134 h 134"/>
                  <a:gd name="T6" fmla="*/ 244 w 244"/>
                  <a:gd name="T7" fmla="*/ 0 h 134"/>
                  <a:gd name="T8" fmla="*/ 0 w 244"/>
                  <a:gd name="T9" fmla="*/ 0 h 134"/>
                </a:gdLst>
                <a:ahLst/>
                <a:cxnLst>
                  <a:cxn ang="0">
                    <a:pos x="T0" y="T1"/>
                  </a:cxn>
                  <a:cxn ang="0">
                    <a:pos x="T2" y="T3"/>
                  </a:cxn>
                  <a:cxn ang="0">
                    <a:pos x="T4" y="T5"/>
                  </a:cxn>
                  <a:cxn ang="0">
                    <a:pos x="T6" y="T7"/>
                  </a:cxn>
                  <a:cxn ang="0">
                    <a:pos x="T8" y="T9"/>
                  </a:cxn>
                </a:cxnLst>
                <a:rect l="0" t="0" r="r" b="b"/>
                <a:pathLst>
                  <a:path w="244" h="134">
                    <a:moveTo>
                      <a:pt x="0" y="0"/>
                    </a:moveTo>
                    <a:cubicBezTo>
                      <a:pt x="0" y="12"/>
                      <a:pt x="0" y="121"/>
                      <a:pt x="0" y="134"/>
                    </a:cubicBezTo>
                    <a:cubicBezTo>
                      <a:pt x="12" y="134"/>
                      <a:pt x="232" y="134"/>
                      <a:pt x="244" y="134"/>
                    </a:cubicBezTo>
                    <a:cubicBezTo>
                      <a:pt x="244" y="121"/>
                      <a:pt x="244" y="12"/>
                      <a:pt x="244" y="0"/>
                    </a:cubicBezTo>
                    <a:cubicBezTo>
                      <a:pt x="232" y="0"/>
                      <a:pt x="12" y="0"/>
                      <a:pt x="0" y="0"/>
                    </a:cubicBezTo>
                    <a:close/>
                  </a:path>
                </a:pathLst>
              </a:custGeom>
              <a:solidFill>
                <a:srgbClr val="751B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7" name="Rectangle 142"/>
              <p:cNvSpPr>
                <a:spLocks noChangeArrowheads="1"/>
              </p:cNvSpPr>
              <p:nvPr/>
            </p:nvSpPr>
            <p:spPr bwMode="auto">
              <a:xfrm>
                <a:off x="555" y="3240"/>
                <a:ext cx="9" cy="319"/>
              </a:xfrm>
              <a:prstGeom prst="rect">
                <a:avLst/>
              </a:prstGeom>
              <a:solidFill>
                <a:srgbClr val="AAAB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8" name="Rectangle 143"/>
              <p:cNvSpPr>
                <a:spLocks noChangeArrowheads="1"/>
              </p:cNvSpPr>
              <p:nvPr/>
            </p:nvSpPr>
            <p:spPr bwMode="auto">
              <a:xfrm>
                <a:off x="524" y="3372"/>
                <a:ext cx="9" cy="33"/>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89" name="Rectangle 144"/>
              <p:cNvSpPr>
                <a:spLocks noChangeArrowheads="1"/>
              </p:cNvSpPr>
              <p:nvPr/>
            </p:nvSpPr>
            <p:spPr bwMode="auto">
              <a:xfrm>
                <a:off x="586" y="3372"/>
                <a:ext cx="9" cy="33"/>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0" name="Rectangle 145"/>
              <p:cNvSpPr>
                <a:spLocks noChangeArrowheads="1"/>
              </p:cNvSpPr>
              <p:nvPr/>
            </p:nvSpPr>
            <p:spPr bwMode="auto">
              <a:xfrm>
                <a:off x="-54" y="3526"/>
                <a:ext cx="1227" cy="40"/>
              </a:xfrm>
              <a:prstGeom prst="rect">
                <a:avLst/>
              </a:prstGeom>
              <a:solidFill>
                <a:srgbClr val="4D15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1" name="Rectangle 146"/>
              <p:cNvSpPr>
                <a:spLocks noChangeArrowheads="1"/>
              </p:cNvSpPr>
              <p:nvPr/>
            </p:nvSpPr>
            <p:spPr bwMode="auto">
              <a:xfrm>
                <a:off x="216" y="3526"/>
                <a:ext cx="685" cy="21"/>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2" name="Rectangle 147"/>
              <p:cNvSpPr>
                <a:spLocks noChangeArrowheads="1"/>
              </p:cNvSpPr>
              <p:nvPr/>
            </p:nvSpPr>
            <p:spPr bwMode="auto">
              <a:xfrm>
                <a:off x="157" y="3547"/>
                <a:ext cx="805" cy="19"/>
              </a:xfrm>
              <a:prstGeom prst="rect">
                <a:avLst/>
              </a:prstGeom>
              <a:solidFill>
                <a:srgbClr val="D3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3" name="Freeform 148"/>
              <p:cNvSpPr>
                <a:spLocks/>
              </p:cNvSpPr>
              <p:nvPr/>
            </p:nvSpPr>
            <p:spPr bwMode="auto">
              <a:xfrm>
                <a:off x="-196" y="3448"/>
                <a:ext cx="381" cy="118"/>
              </a:xfrm>
              <a:custGeom>
                <a:avLst/>
                <a:gdLst>
                  <a:gd name="T0" fmla="*/ 160 w 161"/>
                  <a:gd name="T1" fmla="*/ 50 h 50"/>
                  <a:gd name="T2" fmla="*/ 161 w 161"/>
                  <a:gd name="T3" fmla="*/ 42 h 50"/>
                  <a:gd name="T4" fmla="*/ 141 w 161"/>
                  <a:gd name="T5" fmla="*/ 21 h 50"/>
                  <a:gd name="T6" fmla="*/ 136 w 161"/>
                  <a:gd name="T7" fmla="*/ 22 h 50"/>
                  <a:gd name="T8" fmla="*/ 136 w 161"/>
                  <a:gd name="T9" fmla="*/ 20 h 50"/>
                  <a:gd name="T10" fmla="*/ 123 w 161"/>
                  <a:gd name="T11" fmla="*/ 6 h 50"/>
                  <a:gd name="T12" fmla="*/ 111 w 161"/>
                  <a:gd name="T13" fmla="*/ 14 h 50"/>
                  <a:gd name="T14" fmla="*/ 104 w 161"/>
                  <a:gd name="T15" fmla="*/ 13 h 50"/>
                  <a:gd name="T16" fmla="*/ 89 w 161"/>
                  <a:gd name="T17" fmla="*/ 16 h 50"/>
                  <a:gd name="T18" fmla="*/ 54 w 161"/>
                  <a:gd name="T19" fmla="*/ 0 h 50"/>
                  <a:gd name="T20" fmla="*/ 13 w 161"/>
                  <a:gd name="T21" fmla="*/ 25 h 50"/>
                  <a:gd name="T22" fmla="*/ 0 w 161"/>
                  <a:gd name="T23" fmla="*/ 44 h 50"/>
                  <a:gd name="T24" fmla="*/ 1 w 161"/>
                  <a:gd name="T25" fmla="*/ 50 h 50"/>
                  <a:gd name="T26" fmla="*/ 160 w 161"/>
                  <a:gd name="T2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50">
                    <a:moveTo>
                      <a:pt x="160" y="50"/>
                    </a:moveTo>
                    <a:cubicBezTo>
                      <a:pt x="161" y="47"/>
                      <a:pt x="161" y="45"/>
                      <a:pt x="161" y="42"/>
                    </a:cubicBezTo>
                    <a:cubicBezTo>
                      <a:pt x="161" y="30"/>
                      <a:pt x="152" y="21"/>
                      <a:pt x="141" y="21"/>
                    </a:cubicBezTo>
                    <a:cubicBezTo>
                      <a:pt x="139" y="21"/>
                      <a:pt x="137" y="21"/>
                      <a:pt x="136" y="22"/>
                    </a:cubicBezTo>
                    <a:cubicBezTo>
                      <a:pt x="136" y="21"/>
                      <a:pt x="136" y="20"/>
                      <a:pt x="136" y="20"/>
                    </a:cubicBezTo>
                    <a:cubicBezTo>
                      <a:pt x="136" y="12"/>
                      <a:pt x="130" y="6"/>
                      <a:pt x="123" y="6"/>
                    </a:cubicBezTo>
                    <a:cubicBezTo>
                      <a:pt x="118" y="6"/>
                      <a:pt x="113" y="9"/>
                      <a:pt x="111" y="14"/>
                    </a:cubicBezTo>
                    <a:cubicBezTo>
                      <a:pt x="109" y="13"/>
                      <a:pt x="106" y="13"/>
                      <a:pt x="104" y="13"/>
                    </a:cubicBezTo>
                    <a:cubicBezTo>
                      <a:pt x="99" y="13"/>
                      <a:pt x="94" y="14"/>
                      <a:pt x="89" y="16"/>
                    </a:cubicBezTo>
                    <a:cubicBezTo>
                      <a:pt x="82" y="6"/>
                      <a:pt x="69" y="0"/>
                      <a:pt x="54" y="0"/>
                    </a:cubicBezTo>
                    <a:cubicBezTo>
                      <a:pt x="34" y="0"/>
                      <a:pt x="18" y="11"/>
                      <a:pt x="13" y="25"/>
                    </a:cubicBezTo>
                    <a:cubicBezTo>
                      <a:pt x="5" y="29"/>
                      <a:pt x="0" y="36"/>
                      <a:pt x="0" y="44"/>
                    </a:cubicBezTo>
                    <a:cubicBezTo>
                      <a:pt x="0" y="46"/>
                      <a:pt x="0" y="48"/>
                      <a:pt x="1" y="50"/>
                    </a:cubicBezTo>
                    <a:lnTo>
                      <a:pt x="160" y="50"/>
                    </a:lnTo>
                    <a:close/>
                  </a:path>
                </a:pathLst>
              </a:custGeom>
              <a:solidFill>
                <a:srgbClr val="83BF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4" name="Freeform 149"/>
              <p:cNvSpPr>
                <a:spLocks/>
              </p:cNvSpPr>
              <p:nvPr/>
            </p:nvSpPr>
            <p:spPr bwMode="auto">
              <a:xfrm>
                <a:off x="-558" y="3448"/>
                <a:ext cx="381" cy="118"/>
              </a:xfrm>
              <a:custGeom>
                <a:avLst/>
                <a:gdLst>
                  <a:gd name="T0" fmla="*/ 159 w 161"/>
                  <a:gd name="T1" fmla="*/ 50 h 50"/>
                  <a:gd name="T2" fmla="*/ 161 w 161"/>
                  <a:gd name="T3" fmla="*/ 42 h 50"/>
                  <a:gd name="T4" fmla="*/ 140 w 161"/>
                  <a:gd name="T5" fmla="*/ 21 h 50"/>
                  <a:gd name="T6" fmla="*/ 135 w 161"/>
                  <a:gd name="T7" fmla="*/ 22 h 50"/>
                  <a:gd name="T8" fmla="*/ 135 w 161"/>
                  <a:gd name="T9" fmla="*/ 20 h 50"/>
                  <a:gd name="T10" fmla="*/ 122 w 161"/>
                  <a:gd name="T11" fmla="*/ 6 h 50"/>
                  <a:gd name="T12" fmla="*/ 111 w 161"/>
                  <a:gd name="T13" fmla="*/ 14 h 50"/>
                  <a:gd name="T14" fmla="*/ 103 w 161"/>
                  <a:gd name="T15" fmla="*/ 13 h 50"/>
                  <a:gd name="T16" fmla="*/ 89 w 161"/>
                  <a:gd name="T17" fmla="*/ 16 h 50"/>
                  <a:gd name="T18" fmla="*/ 53 w 161"/>
                  <a:gd name="T19" fmla="*/ 0 h 50"/>
                  <a:gd name="T20" fmla="*/ 13 w 161"/>
                  <a:gd name="T21" fmla="*/ 25 h 50"/>
                  <a:gd name="T22" fmla="*/ 0 w 161"/>
                  <a:gd name="T23" fmla="*/ 44 h 50"/>
                  <a:gd name="T24" fmla="*/ 1 w 161"/>
                  <a:gd name="T25" fmla="*/ 50 h 50"/>
                  <a:gd name="T26" fmla="*/ 159 w 161"/>
                  <a:gd name="T2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50">
                    <a:moveTo>
                      <a:pt x="159" y="50"/>
                    </a:moveTo>
                    <a:cubicBezTo>
                      <a:pt x="160" y="47"/>
                      <a:pt x="161" y="45"/>
                      <a:pt x="161" y="42"/>
                    </a:cubicBezTo>
                    <a:cubicBezTo>
                      <a:pt x="161" y="30"/>
                      <a:pt x="152" y="21"/>
                      <a:pt x="140" y="21"/>
                    </a:cubicBezTo>
                    <a:cubicBezTo>
                      <a:pt x="138" y="21"/>
                      <a:pt x="137" y="21"/>
                      <a:pt x="135" y="22"/>
                    </a:cubicBezTo>
                    <a:cubicBezTo>
                      <a:pt x="135" y="21"/>
                      <a:pt x="135" y="20"/>
                      <a:pt x="135" y="20"/>
                    </a:cubicBezTo>
                    <a:cubicBezTo>
                      <a:pt x="135" y="12"/>
                      <a:pt x="129" y="6"/>
                      <a:pt x="122" y="6"/>
                    </a:cubicBezTo>
                    <a:cubicBezTo>
                      <a:pt x="117" y="6"/>
                      <a:pt x="113" y="9"/>
                      <a:pt x="111" y="14"/>
                    </a:cubicBezTo>
                    <a:cubicBezTo>
                      <a:pt x="108" y="13"/>
                      <a:pt x="106" y="13"/>
                      <a:pt x="103" y="13"/>
                    </a:cubicBezTo>
                    <a:cubicBezTo>
                      <a:pt x="98" y="13"/>
                      <a:pt x="93" y="14"/>
                      <a:pt x="89" y="16"/>
                    </a:cubicBezTo>
                    <a:cubicBezTo>
                      <a:pt x="82" y="6"/>
                      <a:pt x="68" y="0"/>
                      <a:pt x="53" y="0"/>
                    </a:cubicBezTo>
                    <a:cubicBezTo>
                      <a:pt x="33" y="0"/>
                      <a:pt x="17" y="11"/>
                      <a:pt x="13" y="25"/>
                    </a:cubicBezTo>
                    <a:cubicBezTo>
                      <a:pt x="5" y="29"/>
                      <a:pt x="0" y="36"/>
                      <a:pt x="0" y="44"/>
                    </a:cubicBezTo>
                    <a:cubicBezTo>
                      <a:pt x="0" y="46"/>
                      <a:pt x="0" y="48"/>
                      <a:pt x="1" y="50"/>
                    </a:cubicBezTo>
                    <a:lnTo>
                      <a:pt x="159" y="50"/>
                    </a:lnTo>
                    <a:close/>
                  </a:path>
                </a:pathLst>
              </a:custGeom>
              <a:solidFill>
                <a:srgbClr val="83BF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5" name="Freeform 150"/>
              <p:cNvSpPr>
                <a:spLocks/>
              </p:cNvSpPr>
              <p:nvPr/>
            </p:nvSpPr>
            <p:spPr bwMode="auto">
              <a:xfrm>
                <a:off x="91"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6" name="Freeform 151"/>
              <p:cNvSpPr>
                <a:spLocks/>
              </p:cNvSpPr>
              <p:nvPr/>
            </p:nvSpPr>
            <p:spPr bwMode="auto">
              <a:xfrm>
                <a:off x="57" y="3453"/>
                <a:ext cx="17" cy="113"/>
              </a:xfrm>
              <a:custGeom>
                <a:avLst/>
                <a:gdLst>
                  <a:gd name="T0" fmla="*/ 17 w 17"/>
                  <a:gd name="T1" fmla="*/ 113 h 113"/>
                  <a:gd name="T2" fmla="*/ 0 w 17"/>
                  <a:gd name="T3" fmla="*/ 113 h 113"/>
                  <a:gd name="T4" fmla="*/ 0 w 17"/>
                  <a:gd name="T5" fmla="*/ 16 h 113"/>
                  <a:gd name="T6" fmla="*/ 10 w 17"/>
                  <a:gd name="T7" fmla="*/ 0 h 113"/>
                  <a:gd name="T8" fmla="*/ 17 w 17"/>
                  <a:gd name="T9" fmla="*/ 16 h 113"/>
                  <a:gd name="T10" fmla="*/ 17 w 17"/>
                  <a:gd name="T11" fmla="*/ 113 h 113"/>
                </a:gdLst>
                <a:ahLst/>
                <a:cxnLst>
                  <a:cxn ang="0">
                    <a:pos x="T0" y="T1"/>
                  </a:cxn>
                  <a:cxn ang="0">
                    <a:pos x="T2" y="T3"/>
                  </a:cxn>
                  <a:cxn ang="0">
                    <a:pos x="T4" y="T5"/>
                  </a:cxn>
                  <a:cxn ang="0">
                    <a:pos x="T6" y="T7"/>
                  </a:cxn>
                  <a:cxn ang="0">
                    <a:pos x="T8" y="T9"/>
                  </a:cxn>
                  <a:cxn ang="0">
                    <a:pos x="T10" y="T11"/>
                  </a:cxn>
                </a:cxnLst>
                <a:rect l="0" t="0" r="r" b="b"/>
                <a:pathLst>
                  <a:path w="17" h="113">
                    <a:moveTo>
                      <a:pt x="17" y="113"/>
                    </a:moveTo>
                    <a:lnTo>
                      <a:pt x="0" y="113"/>
                    </a:lnTo>
                    <a:lnTo>
                      <a:pt x="0" y="16"/>
                    </a:lnTo>
                    <a:lnTo>
                      <a:pt x="10" y="0"/>
                    </a:lnTo>
                    <a:lnTo>
                      <a:pt x="17" y="16"/>
                    </a:lnTo>
                    <a:lnTo>
                      <a:pt x="17"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7" name="Freeform 152"/>
              <p:cNvSpPr>
                <a:spLocks/>
              </p:cNvSpPr>
              <p:nvPr/>
            </p:nvSpPr>
            <p:spPr bwMode="auto">
              <a:xfrm>
                <a:off x="22"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8" name="Freeform 153"/>
              <p:cNvSpPr>
                <a:spLocks/>
              </p:cNvSpPr>
              <p:nvPr/>
            </p:nvSpPr>
            <p:spPr bwMode="auto">
              <a:xfrm>
                <a:off x="-14"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99" name="Freeform 154"/>
              <p:cNvSpPr>
                <a:spLocks/>
              </p:cNvSpPr>
              <p:nvPr/>
            </p:nvSpPr>
            <p:spPr bwMode="auto">
              <a:xfrm>
                <a:off x="-49"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0" name="Freeform 155"/>
              <p:cNvSpPr>
                <a:spLocks/>
              </p:cNvSpPr>
              <p:nvPr/>
            </p:nvSpPr>
            <p:spPr bwMode="auto">
              <a:xfrm>
                <a:off x="-82"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1" name="Freeform 156"/>
              <p:cNvSpPr>
                <a:spLocks/>
              </p:cNvSpPr>
              <p:nvPr/>
            </p:nvSpPr>
            <p:spPr bwMode="auto">
              <a:xfrm>
                <a:off x="-118"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2" name="Freeform 157"/>
              <p:cNvSpPr>
                <a:spLocks/>
              </p:cNvSpPr>
              <p:nvPr/>
            </p:nvSpPr>
            <p:spPr bwMode="auto">
              <a:xfrm>
                <a:off x="-153"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3" name="Freeform 158"/>
              <p:cNvSpPr>
                <a:spLocks/>
              </p:cNvSpPr>
              <p:nvPr/>
            </p:nvSpPr>
            <p:spPr bwMode="auto">
              <a:xfrm>
                <a:off x="-187" y="3453"/>
                <a:ext cx="17" cy="113"/>
              </a:xfrm>
              <a:custGeom>
                <a:avLst/>
                <a:gdLst>
                  <a:gd name="T0" fmla="*/ 17 w 17"/>
                  <a:gd name="T1" fmla="*/ 113 h 113"/>
                  <a:gd name="T2" fmla="*/ 0 w 17"/>
                  <a:gd name="T3" fmla="*/ 113 h 113"/>
                  <a:gd name="T4" fmla="*/ 0 w 17"/>
                  <a:gd name="T5" fmla="*/ 16 h 113"/>
                  <a:gd name="T6" fmla="*/ 10 w 17"/>
                  <a:gd name="T7" fmla="*/ 0 h 113"/>
                  <a:gd name="T8" fmla="*/ 17 w 17"/>
                  <a:gd name="T9" fmla="*/ 16 h 113"/>
                  <a:gd name="T10" fmla="*/ 17 w 17"/>
                  <a:gd name="T11" fmla="*/ 113 h 113"/>
                </a:gdLst>
                <a:ahLst/>
                <a:cxnLst>
                  <a:cxn ang="0">
                    <a:pos x="T0" y="T1"/>
                  </a:cxn>
                  <a:cxn ang="0">
                    <a:pos x="T2" y="T3"/>
                  </a:cxn>
                  <a:cxn ang="0">
                    <a:pos x="T4" y="T5"/>
                  </a:cxn>
                  <a:cxn ang="0">
                    <a:pos x="T6" y="T7"/>
                  </a:cxn>
                  <a:cxn ang="0">
                    <a:pos x="T8" y="T9"/>
                  </a:cxn>
                  <a:cxn ang="0">
                    <a:pos x="T10" y="T11"/>
                  </a:cxn>
                </a:cxnLst>
                <a:rect l="0" t="0" r="r" b="b"/>
                <a:pathLst>
                  <a:path w="17" h="113">
                    <a:moveTo>
                      <a:pt x="17" y="113"/>
                    </a:moveTo>
                    <a:lnTo>
                      <a:pt x="0" y="113"/>
                    </a:lnTo>
                    <a:lnTo>
                      <a:pt x="0" y="16"/>
                    </a:lnTo>
                    <a:lnTo>
                      <a:pt x="10" y="0"/>
                    </a:lnTo>
                    <a:lnTo>
                      <a:pt x="17" y="16"/>
                    </a:lnTo>
                    <a:lnTo>
                      <a:pt x="17"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4" name="Freeform 159"/>
              <p:cNvSpPr>
                <a:spLocks/>
              </p:cNvSpPr>
              <p:nvPr/>
            </p:nvSpPr>
            <p:spPr bwMode="auto">
              <a:xfrm>
                <a:off x="126"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5" name="Rectangle 160"/>
              <p:cNvSpPr>
                <a:spLocks noChangeArrowheads="1"/>
              </p:cNvSpPr>
              <p:nvPr/>
            </p:nvSpPr>
            <p:spPr bwMode="auto">
              <a:xfrm>
                <a:off x="-198" y="3540"/>
                <a:ext cx="353" cy="12"/>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6" name="Rectangle 161"/>
              <p:cNvSpPr>
                <a:spLocks noChangeArrowheads="1"/>
              </p:cNvSpPr>
              <p:nvPr/>
            </p:nvSpPr>
            <p:spPr bwMode="auto">
              <a:xfrm>
                <a:off x="-198" y="3491"/>
                <a:ext cx="353" cy="1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7" name="Freeform 162"/>
              <p:cNvSpPr>
                <a:spLocks/>
              </p:cNvSpPr>
              <p:nvPr/>
            </p:nvSpPr>
            <p:spPr bwMode="auto">
              <a:xfrm>
                <a:off x="-258"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8" name="Freeform 163"/>
              <p:cNvSpPr>
                <a:spLocks/>
              </p:cNvSpPr>
              <p:nvPr/>
            </p:nvSpPr>
            <p:spPr bwMode="auto">
              <a:xfrm>
                <a:off x="-291"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09" name="Freeform 164"/>
              <p:cNvSpPr>
                <a:spLocks/>
              </p:cNvSpPr>
              <p:nvPr/>
            </p:nvSpPr>
            <p:spPr bwMode="auto">
              <a:xfrm>
                <a:off x="-326"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0" name="Freeform 165"/>
              <p:cNvSpPr>
                <a:spLocks/>
              </p:cNvSpPr>
              <p:nvPr/>
            </p:nvSpPr>
            <p:spPr bwMode="auto">
              <a:xfrm>
                <a:off x="-362"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1" name="Freeform 166"/>
              <p:cNvSpPr>
                <a:spLocks/>
              </p:cNvSpPr>
              <p:nvPr/>
            </p:nvSpPr>
            <p:spPr bwMode="auto">
              <a:xfrm>
                <a:off x="-395" y="3453"/>
                <a:ext cx="17" cy="113"/>
              </a:xfrm>
              <a:custGeom>
                <a:avLst/>
                <a:gdLst>
                  <a:gd name="T0" fmla="*/ 17 w 17"/>
                  <a:gd name="T1" fmla="*/ 113 h 113"/>
                  <a:gd name="T2" fmla="*/ 0 w 17"/>
                  <a:gd name="T3" fmla="*/ 113 h 113"/>
                  <a:gd name="T4" fmla="*/ 0 w 17"/>
                  <a:gd name="T5" fmla="*/ 16 h 113"/>
                  <a:gd name="T6" fmla="*/ 7 w 17"/>
                  <a:gd name="T7" fmla="*/ 0 h 113"/>
                  <a:gd name="T8" fmla="*/ 17 w 17"/>
                  <a:gd name="T9" fmla="*/ 16 h 113"/>
                  <a:gd name="T10" fmla="*/ 17 w 17"/>
                  <a:gd name="T11" fmla="*/ 113 h 113"/>
                </a:gdLst>
                <a:ahLst/>
                <a:cxnLst>
                  <a:cxn ang="0">
                    <a:pos x="T0" y="T1"/>
                  </a:cxn>
                  <a:cxn ang="0">
                    <a:pos x="T2" y="T3"/>
                  </a:cxn>
                  <a:cxn ang="0">
                    <a:pos x="T4" y="T5"/>
                  </a:cxn>
                  <a:cxn ang="0">
                    <a:pos x="T6" y="T7"/>
                  </a:cxn>
                  <a:cxn ang="0">
                    <a:pos x="T8" y="T9"/>
                  </a:cxn>
                  <a:cxn ang="0">
                    <a:pos x="T10" y="T11"/>
                  </a:cxn>
                </a:cxnLst>
                <a:rect l="0" t="0" r="r" b="b"/>
                <a:pathLst>
                  <a:path w="17" h="113">
                    <a:moveTo>
                      <a:pt x="17" y="113"/>
                    </a:moveTo>
                    <a:lnTo>
                      <a:pt x="0" y="113"/>
                    </a:lnTo>
                    <a:lnTo>
                      <a:pt x="0" y="16"/>
                    </a:lnTo>
                    <a:lnTo>
                      <a:pt x="7" y="0"/>
                    </a:lnTo>
                    <a:lnTo>
                      <a:pt x="17" y="16"/>
                    </a:lnTo>
                    <a:lnTo>
                      <a:pt x="17"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2" name="Freeform 167"/>
              <p:cNvSpPr>
                <a:spLocks/>
              </p:cNvSpPr>
              <p:nvPr/>
            </p:nvSpPr>
            <p:spPr bwMode="auto">
              <a:xfrm>
                <a:off x="-430" y="3453"/>
                <a:ext cx="18" cy="113"/>
              </a:xfrm>
              <a:custGeom>
                <a:avLst/>
                <a:gdLst>
                  <a:gd name="T0" fmla="*/ 18 w 18"/>
                  <a:gd name="T1" fmla="*/ 113 h 113"/>
                  <a:gd name="T2" fmla="*/ 0 w 18"/>
                  <a:gd name="T3" fmla="*/ 113 h 113"/>
                  <a:gd name="T4" fmla="*/ 0 w 18"/>
                  <a:gd name="T5" fmla="*/ 16 h 113"/>
                  <a:gd name="T6" fmla="*/ 9 w 18"/>
                  <a:gd name="T7" fmla="*/ 0 h 113"/>
                  <a:gd name="T8" fmla="*/ 18 w 18"/>
                  <a:gd name="T9" fmla="*/ 16 h 113"/>
                  <a:gd name="T10" fmla="*/ 18 w 18"/>
                  <a:gd name="T11" fmla="*/ 113 h 113"/>
                </a:gdLst>
                <a:ahLst/>
                <a:cxnLst>
                  <a:cxn ang="0">
                    <a:pos x="T0" y="T1"/>
                  </a:cxn>
                  <a:cxn ang="0">
                    <a:pos x="T2" y="T3"/>
                  </a:cxn>
                  <a:cxn ang="0">
                    <a:pos x="T4" y="T5"/>
                  </a:cxn>
                  <a:cxn ang="0">
                    <a:pos x="T6" y="T7"/>
                  </a:cxn>
                  <a:cxn ang="0">
                    <a:pos x="T8" y="T9"/>
                  </a:cxn>
                  <a:cxn ang="0">
                    <a:pos x="T10" y="T11"/>
                  </a:cxn>
                </a:cxnLst>
                <a:rect l="0" t="0" r="r" b="b"/>
                <a:pathLst>
                  <a:path w="18" h="113">
                    <a:moveTo>
                      <a:pt x="18" y="113"/>
                    </a:moveTo>
                    <a:lnTo>
                      <a:pt x="0" y="113"/>
                    </a:lnTo>
                    <a:lnTo>
                      <a:pt x="0" y="16"/>
                    </a:lnTo>
                    <a:lnTo>
                      <a:pt x="9" y="0"/>
                    </a:lnTo>
                    <a:lnTo>
                      <a:pt x="18" y="16"/>
                    </a:lnTo>
                    <a:lnTo>
                      <a:pt x="18"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3" name="Freeform 168"/>
              <p:cNvSpPr>
                <a:spLocks/>
              </p:cNvSpPr>
              <p:nvPr/>
            </p:nvSpPr>
            <p:spPr bwMode="auto">
              <a:xfrm>
                <a:off x="-466"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4" name="Freeform 169"/>
              <p:cNvSpPr>
                <a:spLocks/>
              </p:cNvSpPr>
              <p:nvPr/>
            </p:nvSpPr>
            <p:spPr bwMode="auto">
              <a:xfrm>
                <a:off x="-502"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5" name="Freeform 170"/>
              <p:cNvSpPr>
                <a:spLocks/>
              </p:cNvSpPr>
              <p:nvPr/>
            </p:nvSpPr>
            <p:spPr bwMode="auto">
              <a:xfrm>
                <a:off x="-535" y="3453"/>
                <a:ext cx="19" cy="113"/>
              </a:xfrm>
              <a:custGeom>
                <a:avLst/>
                <a:gdLst>
                  <a:gd name="T0" fmla="*/ 19 w 19"/>
                  <a:gd name="T1" fmla="*/ 113 h 113"/>
                  <a:gd name="T2" fmla="*/ 0 w 19"/>
                  <a:gd name="T3" fmla="*/ 113 h 113"/>
                  <a:gd name="T4" fmla="*/ 0 w 19"/>
                  <a:gd name="T5" fmla="*/ 16 h 113"/>
                  <a:gd name="T6" fmla="*/ 10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10"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6" name="Freeform 171"/>
              <p:cNvSpPr>
                <a:spLocks/>
              </p:cNvSpPr>
              <p:nvPr/>
            </p:nvSpPr>
            <p:spPr bwMode="auto">
              <a:xfrm>
                <a:off x="-222" y="3453"/>
                <a:ext cx="19" cy="113"/>
              </a:xfrm>
              <a:custGeom>
                <a:avLst/>
                <a:gdLst>
                  <a:gd name="T0" fmla="*/ 19 w 19"/>
                  <a:gd name="T1" fmla="*/ 113 h 113"/>
                  <a:gd name="T2" fmla="*/ 0 w 19"/>
                  <a:gd name="T3" fmla="*/ 113 h 113"/>
                  <a:gd name="T4" fmla="*/ 0 w 19"/>
                  <a:gd name="T5" fmla="*/ 16 h 113"/>
                  <a:gd name="T6" fmla="*/ 9 w 19"/>
                  <a:gd name="T7" fmla="*/ 0 h 113"/>
                  <a:gd name="T8" fmla="*/ 19 w 19"/>
                  <a:gd name="T9" fmla="*/ 16 h 113"/>
                  <a:gd name="T10" fmla="*/ 19 w 19"/>
                  <a:gd name="T11" fmla="*/ 113 h 113"/>
                </a:gdLst>
                <a:ahLst/>
                <a:cxnLst>
                  <a:cxn ang="0">
                    <a:pos x="T0" y="T1"/>
                  </a:cxn>
                  <a:cxn ang="0">
                    <a:pos x="T2" y="T3"/>
                  </a:cxn>
                  <a:cxn ang="0">
                    <a:pos x="T4" y="T5"/>
                  </a:cxn>
                  <a:cxn ang="0">
                    <a:pos x="T6" y="T7"/>
                  </a:cxn>
                  <a:cxn ang="0">
                    <a:pos x="T8" y="T9"/>
                  </a:cxn>
                  <a:cxn ang="0">
                    <a:pos x="T10" y="T11"/>
                  </a:cxn>
                </a:cxnLst>
                <a:rect l="0" t="0" r="r" b="b"/>
                <a:pathLst>
                  <a:path w="19" h="113">
                    <a:moveTo>
                      <a:pt x="19" y="113"/>
                    </a:moveTo>
                    <a:lnTo>
                      <a:pt x="0" y="113"/>
                    </a:lnTo>
                    <a:lnTo>
                      <a:pt x="0" y="16"/>
                    </a:lnTo>
                    <a:lnTo>
                      <a:pt x="9" y="0"/>
                    </a:lnTo>
                    <a:lnTo>
                      <a:pt x="19" y="16"/>
                    </a:lnTo>
                    <a:lnTo>
                      <a:pt x="19" y="1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7" name="Rectangle 172"/>
              <p:cNvSpPr>
                <a:spLocks noChangeArrowheads="1"/>
              </p:cNvSpPr>
              <p:nvPr/>
            </p:nvSpPr>
            <p:spPr bwMode="auto">
              <a:xfrm>
                <a:off x="-547" y="3540"/>
                <a:ext cx="353" cy="12"/>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8" name="Rectangle 173"/>
              <p:cNvSpPr>
                <a:spLocks noChangeArrowheads="1"/>
              </p:cNvSpPr>
              <p:nvPr/>
            </p:nvSpPr>
            <p:spPr bwMode="auto">
              <a:xfrm>
                <a:off x="-547" y="3491"/>
                <a:ext cx="353" cy="1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19" name="Freeform 174"/>
              <p:cNvSpPr>
                <a:spLocks/>
              </p:cNvSpPr>
              <p:nvPr/>
            </p:nvSpPr>
            <p:spPr bwMode="auto">
              <a:xfrm>
                <a:off x="-89" y="2440"/>
                <a:ext cx="1297" cy="291"/>
              </a:xfrm>
              <a:custGeom>
                <a:avLst/>
                <a:gdLst>
                  <a:gd name="T0" fmla="*/ 1297 w 1297"/>
                  <a:gd name="T1" fmla="*/ 291 h 291"/>
                  <a:gd name="T2" fmla="*/ 0 w 1297"/>
                  <a:gd name="T3" fmla="*/ 291 h 291"/>
                  <a:gd name="T4" fmla="*/ 146 w 1297"/>
                  <a:gd name="T5" fmla="*/ 0 h 291"/>
                  <a:gd name="T6" fmla="*/ 1151 w 1297"/>
                  <a:gd name="T7" fmla="*/ 0 h 291"/>
                  <a:gd name="T8" fmla="*/ 1297 w 1297"/>
                  <a:gd name="T9" fmla="*/ 291 h 291"/>
                </a:gdLst>
                <a:ahLst/>
                <a:cxnLst>
                  <a:cxn ang="0">
                    <a:pos x="T0" y="T1"/>
                  </a:cxn>
                  <a:cxn ang="0">
                    <a:pos x="T2" y="T3"/>
                  </a:cxn>
                  <a:cxn ang="0">
                    <a:pos x="T4" y="T5"/>
                  </a:cxn>
                  <a:cxn ang="0">
                    <a:pos x="T6" y="T7"/>
                  </a:cxn>
                  <a:cxn ang="0">
                    <a:pos x="T8" y="T9"/>
                  </a:cxn>
                </a:cxnLst>
                <a:rect l="0" t="0" r="r" b="b"/>
                <a:pathLst>
                  <a:path w="1297" h="291">
                    <a:moveTo>
                      <a:pt x="1297" y="291"/>
                    </a:moveTo>
                    <a:lnTo>
                      <a:pt x="0" y="291"/>
                    </a:lnTo>
                    <a:lnTo>
                      <a:pt x="146" y="0"/>
                    </a:lnTo>
                    <a:lnTo>
                      <a:pt x="1151" y="0"/>
                    </a:lnTo>
                    <a:lnTo>
                      <a:pt x="1297" y="291"/>
                    </a:lnTo>
                    <a:close/>
                  </a:path>
                </a:pathLst>
              </a:custGeom>
              <a:solidFill>
                <a:srgbClr val="4D15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0" name="Freeform 175"/>
              <p:cNvSpPr>
                <a:spLocks/>
              </p:cNvSpPr>
              <p:nvPr/>
            </p:nvSpPr>
            <p:spPr bwMode="auto">
              <a:xfrm>
                <a:off x="929"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1" name="Freeform 176"/>
              <p:cNvSpPr>
                <a:spLocks noEditPoints="1"/>
              </p:cNvSpPr>
              <p:nvPr/>
            </p:nvSpPr>
            <p:spPr bwMode="auto">
              <a:xfrm>
                <a:off x="950" y="2868"/>
                <a:ext cx="131" cy="130"/>
              </a:xfrm>
              <a:custGeom>
                <a:avLst/>
                <a:gdLst>
                  <a:gd name="T0" fmla="*/ 0 w 131"/>
                  <a:gd name="T1" fmla="*/ 59 h 130"/>
                  <a:gd name="T2" fmla="*/ 57 w 131"/>
                  <a:gd name="T3" fmla="*/ 59 h 130"/>
                  <a:gd name="T4" fmla="*/ 57 w 131"/>
                  <a:gd name="T5" fmla="*/ 0 h 130"/>
                  <a:gd name="T6" fmla="*/ 0 w 131"/>
                  <a:gd name="T7" fmla="*/ 0 h 130"/>
                  <a:gd name="T8" fmla="*/ 0 w 131"/>
                  <a:gd name="T9" fmla="*/ 59 h 130"/>
                  <a:gd name="T10" fmla="*/ 71 w 131"/>
                  <a:gd name="T11" fmla="*/ 0 h 130"/>
                  <a:gd name="T12" fmla="*/ 71 w 131"/>
                  <a:gd name="T13" fmla="*/ 59 h 130"/>
                  <a:gd name="T14" fmla="*/ 131 w 131"/>
                  <a:gd name="T15" fmla="*/ 59 h 130"/>
                  <a:gd name="T16" fmla="*/ 131 w 131"/>
                  <a:gd name="T17" fmla="*/ 0 h 130"/>
                  <a:gd name="T18" fmla="*/ 71 w 131"/>
                  <a:gd name="T19" fmla="*/ 0 h 130"/>
                  <a:gd name="T20" fmla="*/ 0 w 131"/>
                  <a:gd name="T21" fmla="*/ 130 h 130"/>
                  <a:gd name="T22" fmla="*/ 57 w 131"/>
                  <a:gd name="T23" fmla="*/ 130 h 130"/>
                  <a:gd name="T24" fmla="*/ 57 w 131"/>
                  <a:gd name="T25" fmla="*/ 73 h 130"/>
                  <a:gd name="T26" fmla="*/ 0 w 131"/>
                  <a:gd name="T27" fmla="*/ 73 h 130"/>
                  <a:gd name="T28" fmla="*/ 0 w 131"/>
                  <a:gd name="T29" fmla="*/ 130 h 130"/>
                  <a:gd name="T30" fmla="*/ 71 w 131"/>
                  <a:gd name="T31" fmla="*/ 130 h 130"/>
                  <a:gd name="T32" fmla="*/ 131 w 131"/>
                  <a:gd name="T33" fmla="*/ 130 h 130"/>
                  <a:gd name="T34" fmla="*/ 131 w 131"/>
                  <a:gd name="T35" fmla="*/ 73 h 130"/>
                  <a:gd name="T36" fmla="*/ 71 w 131"/>
                  <a:gd name="T37" fmla="*/ 73 h 130"/>
                  <a:gd name="T38" fmla="*/ 71 w 131"/>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0">
                    <a:moveTo>
                      <a:pt x="0" y="59"/>
                    </a:moveTo>
                    <a:lnTo>
                      <a:pt x="57" y="59"/>
                    </a:lnTo>
                    <a:lnTo>
                      <a:pt x="57" y="0"/>
                    </a:lnTo>
                    <a:lnTo>
                      <a:pt x="0" y="0"/>
                    </a:lnTo>
                    <a:lnTo>
                      <a:pt x="0" y="59"/>
                    </a:lnTo>
                    <a:close/>
                    <a:moveTo>
                      <a:pt x="71" y="0"/>
                    </a:moveTo>
                    <a:lnTo>
                      <a:pt x="71" y="59"/>
                    </a:lnTo>
                    <a:lnTo>
                      <a:pt x="131" y="59"/>
                    </a:lnTo>
                    <a:lnTo>
                      <a:pt x="131" y="0"/>
                    </a:lnTo>
                    <a:lnTo>
                      <a:pt x="71" y="0"/>
                    </a:lnTo>
                    <a:close/>
                    <a:moveTo>
                      <a:pt x="0" y="130"/>
                    </a:moveTo>
                    <a:lnTo>
                      <a:pt x="57" y="130"/>
                    </a:lnTo>
                    <a:lnTo>
                      <a:pt x="57" y="73"/>
                    </a:lnTo>
                    <a:lnTo>
                      <a:pt x="0" y="73"/>
                    </a:lnTo>
                    <a:lnTo>
                      <a:pt x="0" y="130"/>
                    </a:lnTo>
                    <a:close/>
                    <a:moveTo>
                      <a:pt x="71" y="130"/>
                    </a:moveTo>
                    <a:lnTo>
                      <a:pt x="131" y="130"/>
                    </a:lnTo>
                    <a:lnTo>
                      <a:pt x="131" y="73"/>
                    </a:lnTo>
                    <a:lnTo>
                      <a:pt x="71" y="73"/>
                    </a:lnTo>
                    <a:lnTo>
                      <a:pt x="71"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2" name="Freeform 177"/>
              <p:cNvSpPr>
                <a:spLocks/>
              </p:cNvSpPr>
              <p:nvPr/>
            </p:nvSpPr>
            <p:spPr bwMode="auto">
              <a:xfrm>
                <a:off x="948"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3" name="Freeform 178"/>
              <p:cNvSpPr>
                <a:spLocks/>
              </p:cNvSpPr>
              <p:nvPr/>
            </p:nvSpPr>
            <p:spPr bwMode="auto">
              <a:xfrm>
                <a:off x="1021" y="2797"/>
                <a:ext cx="60"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4" name="Freeform 179"/>
              <p:cNvSpPr>
                <a:spLocks/>
              </p:cNvSpPr>
              <p:nvPr/>
            </p:nvSpPr>
            <p:spPr bwMode="auto">
              <a:xfrm>
                <a:off x="702"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5" name="Freeform 180"/>
              <p:cNvSpPr>
                <a:spLocks noEditPoints="1"/>
              </p:cNvSpPr>
              <p:nvPr/>
            </p:nvSpPr>
            <p:spPr bwMode="auto">
              <a:xfrm>
                <a:off x="721" y="2868"/>
                <a:ext cx="132" cy="130"/>
              </a:xfrm>
              <a:custGeom>
                <a:avLst/>
                <a:gdLst>
                  <a:gd name="T0" fmla="*/ 0 w 132"/>
                  <a:gd name="T1" fmla="*/ 59 h 130"/>
                  <a:gd name="T2" fmla="*/ 59 w 132"/>
                  <a:gd name="T3" fmla="*/ 59 h 130"/>
                  <a:gd name="T4" fmla="*/ 59 w 132"/>
                  <a:gd name="T5" fmla="*/ 0 h 130"/>
                  <a:gd name="T6" fmla="*/ 0 w 132"/>
                  <a:gd name="T7" fmla="*/ 0 h 130"/>
                  <a:gd name="T8" fmla="*/ 0 w 132"/>
                  <a:gd name="T9" fmla="*/ 59 h 130"/>
                  <a:gd name="T10" fmla="*/ 73 w 132"/>
                  <a:gd name="T11" fmla="*/ 0 h 130"/>
                  <a:gd name="T12" fmla="*/ 73 w 132"/>
                  <a:gd name="T13" fmla="*/ 59 h 130"/>
                  <a:gd name="T14" fmla="*/ 132 w 132"/>
                  <a:gd name="T15" fmla="*/ 59 h 130"/>
                  <a:gd name="T16" fmla="*/ 132 w 132"/>
                  <a:gd name="T17" fmla="*/ 0 h 130"/>
                  <a:gd name="T18" fmla="*/ 73 w 132"/>
                  <a:gd name="T19" fmla="*/ 0 h 130"/>
                  <a:gd name="T20" fmla="*/ 0 w 132"/>
                  <a:gd name="T21" fmla="*/ 130 h 130"/>
                  <a:gd name="T22" fmla="*/ 59 w 132"/>
                  <a:gd name="T23" fmla="*/ 130 h 130"/>
                  <a:gd name="T24" fmla="*/ 59 w 132"/>
                  <a:gd name="T25" fmla="*/ 73 h 130"/>
                  <a:gd name="T26" fmla="*/ 0 w 132"/>
                  <a:gd name="T27" fmla="*/ 73 h 130"/>
                  <a:gd name="T28" fmla="*/ 0 w 132"/>
                  <a:gd name="T29" fmla="*/ 130 h 130"/>
                  <a:gd name="T30" fmla="*/ 73 w 132"/>
                  <a:gd name="T31" fmla="*/ 130 h 130"/>
                  <a:gd name="T32" fmla="*/ 132 w 132"/>
                  <a:gd name="T33" fmla="*/ 130 h 130"/>
                  <a:gd name="T34" fmla="*/ 132 w 132"/>
                  <a:gd name="T35" fmla="*/ 73 h 130"/>
                  <a:gd name="T36" fmla="*/ 73 w 132"/>
                  <a:gd name="T37" fmla="*/ 73 h 130"/>
                  <a:gd name="T38" fmla="*/ 73 w 132"/>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2" h="130">
                    <a:moveTo>
                      <a:pt x="0" y="59"/>
                    </a:moveTo>
                    <a:lnTo>
                      <a:pt x="59" y="59"/>
                    </a:lnTo>
                    <a:lnTo>
                      <a:pt x="59" y="0"/>
                    </a:lnTo>
                    <a:lnTo>
                      <a:pt x="0" y="0"/>
                    </a:lnTo>
                    <a:lnTo>
                      <a:pt x="0" y="59"/>
                    </a:lnTo>
                    <a:close/>
                    <a:moveTo>
                      <a:pt x="73" y="0"/>
                    </a:moveTo>
                    <a:lnTo>
                      <a:pt x="73" y="59"/>
                    </a:lnTo>
                    <a:lnTo>
                      <a:pt x="132" y="59"/>
                    </a:lnTo>
                    <a:lnTo>
                      <a:pt x="132" y="0"/>
                    </a:lnTo>
                    <a:lnTo>
                      <a:pt x="73" y="0"/>
                    </a:lnTo>
                    <a:close/>
                    <a:moveTo>
                      <a:pt x="0" y="130"/>
                    </a:moveTo>
                    <a:lnTo>
                      <a:pt x="59" y="130"/>
                    </a:lnTo>
                    <a:lnTo>
                      <a:pt x="59" y="73"/>
                    </a:lnTo>
                    <a:lnTo>
                      <a:pt x="0" y="73"/>
                    </a:lnTo>
                    <a:lnTo>
                      <a:pt x="0" y="130"/>
                    </a:lnTo>
                    <a:close/>
                    <a:moveTo>
                      <a:pt x="73" y="130"/>
                    </a:moveTo>
                    <a:lnTo>
                      <a:pt x="132" y="130"/>
                    </a:lnTo>
                    <a:lnTo>
                      <a:pt x="132" y="73"/>
                    </a:lnTo>
                    <a:lnTo>
                      <a:pt x="73" y="73"/>
                    </a:lnTo>
                    <a:lnTo>
                      <a:pt x="73"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6" name="Freeform 181"/>
              <p:cNvSpPr>
                <a:spLocks/>
              </p:cNvSpPr>
              <p:nvPr/>
            </p:nvSpPr>
            <p:spPr bwMode="auto">
              <a:xfrm>
                <a:off x="721"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7" name="Freeform 182"/>
              <p:cNvSpPr>
                <a:spLocks/>
              </p:cNvSpPr>
              <p:nvPr/>
            </p:nvSpPr>
            <p:spPr bwMode="auto">
              <a:xfrm>
                <a:off x="794"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8" name="Freeform 183"/>
              <p:cNvSpPr>
                <a:spLocks/>
              </p:cNvSpPr>
              <p:nvPr/>
            </p:nvSpPr>
            <p:spPr bwMode="auto">
              <a:xfrm>
                <a:off x="474" y="2778"/>
                <a:ext cx="171"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29" name="Freeform 184"/>
              <p:cNvSpPr>
                <a:spLocks noEditPoints="1"/>
              </p:cNvSpPr>
              <p:nvPr/>
            </p:nvSpPr>
            <p:spPr bwMode="auto">
              <a:xfrm>
                <a:off x="493" y="2868"/>
                <a:ext cx="133" cy="130"/>
              </a:xfrm>
              <a:custGeom>
                <a:avLst/>
                <a:gdLst>
                  <a:gd name="T0" fmla="*/ 0 w 133"/>
                  <a:gd name="T1" fmla="*/ 59 h 130"/>
                  <a:gd name="T2" fmla="*/ 59 w 133"/>
                  <a:gd name="T3" fmla="*/ 59 h 130"/>
                  <a:gd name="T4" fmla="*/ 59 w 133"/>
                  <a:gd name="T5" fmla="*/ 0 h 130"/>
                  <a:gd name="T6" fmla="*/ 0 w 133"/>
                  <a:gd name="T7" fmla="*/ 0 h 130"/>
                  <a:gd name="T8" fmla="*/ 0 w 133"/>
                  <a:gd name="T9" fmla="*/ 59 h 130"/>
                  <a:gd name="T10" fmla="*/ 74 w 133"/>
                  <a:gd name="T11" fmla="*/ 0 h 130"/>
                  <a:gd name="T12" fmla="*/ 74 w 133"/>
                  <a:gd name="T13" fmla="*/ 59 h 130"/>
                  <a:gd name="T14" fmla="*/ 133 w 133"/>
                  <a:gd name="T15" fmla="*/ 59 h 130"/>
                  <a:gd name="T16" fmla="*/ 133 w 133"/>
                  <a:gd name="T17" fmla="*/ 0 h 130"/>
                  <a:gd name="T18" fmla="*/ 74 w 133"/>
                  <a:gd name="T19" fmla="*/ 0 h 130"/>
                  <a:gd name="T20" fmla="*/ 0 w 133"/>
                  <a:gd name="T21" fmla="*/ 130 h 130"/>
                  <a:gd name="T22" fmla="*/ 59 w 133"/>
                  <a:gd name="T23" fmla="*/ 130 h 130"/>
                  <a:gd name="T24" fmla="*/ 59 w 133"/>
                  <a:gd name="T25" fmla="*/ 73 h 130"/>
                  <a:gd name="T26" fmla="*/ 0 w 133"/>
                  <a:gd name="T27" fmla="*/ 73 h 130"/>
                  <a:gd name="T28" fmla="*/ 0 w 133"/>
                  <a:gd name="T29" fmla="*/ 130 h 130"/>
                  <a:gd name="T30" fmla="*/ 74 w 133"/>
                  <a:gd name="T31" fmla="*/ 130 h 130"/>
                  <a:gd name="T32" fmla="*/ 133 w 133"/>
                  <a:gd name="T33" fmla="*/ 130 h 130"/>
                  <a:gd name="T34" fmla="*/ 133 w 133"/>
                  <a:gd name="T35" fmla="*/ 73 h 130"/>
                  <a:gd name="T36" fmla="*/ 74 w 133"/>
                  <a:gd name="T37" fmla="*/ 73 h 130"/>
                  <a:gd name="T38" fmla="*/ 74 w 133"/>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0">
                    <a:moveTo>
                      <a:pt x="0" y="59"/>
                    </a:moveTo>
                    <a:lnTo>
                      <a:pt x="59" y="59"/>
                    </a:lnTo>
                    <a:lnTo>
                      <a:pt x="59" y="0"/>
                    </a:lnTo>
                    <a:lnTo>
                      <a:pt x="0" y="0"/>
                    </a:lnTo>
                    <a:lnTo>
                      <a:pt x="0" y="59"/>
                    </a:lnTo>
                    <a:close/>
                    <a:moveTo>
                      <a:pt x="74" y="0"/>
                    </a:moveTo>
                    <a:lnTo>
                      <a:pt x="74" y="59"/>
                    </a:lnTo>
                    <a:lnTo>
                      <a:pt x="133" y="59"/>
                    </a:lnTo>
                    <a:lnTo>
                      <a:pt x="133" y="0"/>
                    </a:lnTo>
                    <a:lnTo>
                      <a:pt x="74" y="0"/>
                    </a:lnTo>
                    <a:close/>
                    <a:moveTo>
                      <a:pt x="0" y="130"/>
                    </a:moveTo>
                    <a:lnTo>
                      <a:pt x="59" y="130"/>
                    </a:lnTo>
                    <a:lnTo>
                      <a:pt x="59" y="73"/>
                    </a:lnTo>
                    <a:lnTo>
                      <a:pt x="0" y="73"/>
                    </a:lnTo>
                    <a:lnTo>
                      <a:pt x="0" y="130"/>
                    </a:lnTo>
                    <a:close/>
                    <a:moveTo>
                      <a:pt x="74" y="130"/>
                    </a:moveTo>
                    <a:lnTo>
                      <a:pt x="133" y="130"/>
                    </a:lnTo>
                    <a:lnTo>
                      <a:pt x="133" y="73"/>
                    </a:lnTo>
                    <a:lnTo>
                      <a:pt x="74" y="73"/>
                    </a:lnTo>
                    <a:lnTo>
                      <a:pt x="74"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0" name="Freeform 185"/>
              <p:cNvSpPr>
                <a:spLocks/>
              </p:cNvSpPr>
              <p:nvPr/>
            </p:nvSpPr>
            <p:spPr bwMode="auto">
              <a:xfrm>
                <a:off x="493"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1" name="Freeform 186"/>
              <p:cNvSpPr>
                <a:spLocks/>
              </p:cNvSpPr>
              <p:nvPr/>
            </p:nvSpPr>
            <p:spPr bwMode="auto">
              <a:xfrm>
                <a:off x="567"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2" name="Freeform 187"/>
              <p:cNvSpPr>
                <a:spLocks/>
              </p:cNvSpPr>
              <p:nvPr/>
            </p:nvSpPr>
            <p:spPr bwMode="auto">
              <a:xfrm>
                <a:off x="247"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3" name="Freeform 188"/>
              <p:cNvSpPr>
                <a:spLocks noEditPoints="1"/>
              </p:cNvSpPr>
              <p:nvPr/>
            </p:nvSpPr>
            <p:spPr bwMode="auto">
              <a:xfrm>
                <a:off x="266" y="2868"/>
                <a:ext cx="130" cy="130"/>
              </a:xfrm>
              <a:custGeom>
                <a:avLst/>
                <a:gdLst>
                  <a:gd name="T0" fmla="*/ 0 w 130"/>
                  <a:gd name="T1" fmla="*/ 59 h 130"/>
                  <a:gd name="T2" fmla="*/ 59 w 130"/>
                  <a:gd name="T3" fmla="*/ 59 h 130"/>
                  <a:gd name="T4" fmla="*/ 59 w 130"/>
                  <a:gd name="T5" fmla="*/ 0 h 130"/>
                  <a:gd name="T6" fmla="*/ 0 w 130"/>
                  <a:gd name="T7" fmla="*/ 0 h 130"/>
                  <a:gd name="T8" fmla="*/ 0 w 130"/>
                  <a:gd name="T9" fmla="*/ 59 h 130"/>
                  <a:gd name="T10" fmla="*/ 73 w 130"/>
                  <a:gd name="T11" fmla="*/ 0 h 130"/>
                  <a:gd name="T12" fmla="*/ 73 w 130"/>
                  <a:gd name="T13" fmla="*/ 59 h 130"/>
                  <a:gd name="T14" fmla="*/ 130 w 130"/>
                  <a:gd name="T15" fmla="*/ 59 h 130"/>
                  <a:gd name="T16" fmla="*/ 130 w 130"/>
                  <a:gd name="T17" fmla="*/ 0 h 130"/>
                  <a:gd name="T18" fmla="*/ 73 w 130"/>
                  <a:gd name="T19" fmla="*/ 0 h 130"/>
                  <a:gd name="T20" fmla="*/ 0 w 130"/>
                  <a:gd name="T21" fmla="*/ 130 h 130"/>
                  <a:gd name="T22" fmla="*/ 59 w 130"/>
                  <a:gd name="T23" fmla="*/ 130 h 130"/>
                  <a:gd name="T24" fmla="*/ 59 w 130"/>
                  <a:gd name="T25" fmla="*/ 73 h 130"/>
                  <a:gd name="T26" fmla="*/ 0 w 130"/>
                  <a:gd name="T27" fmla="*/ 73 h 130"/>
                  <a:gd name="T28" fmla="*/ 0 w 130"/>
                  <a:gd name="T29" fmla="*/ 130 h 130"/>
                  <a:gd name="T30" fmla="*/ 73 w 130"/>
                  <a:gd name="T31" fmla="*/ 130 h 130"/>
                  <a:gd name="T32" fmla="*/ 130 w 130"/>
                  <a:gd name="T33" fmla="*/ 130 h 130"/>
                  <a:gd name="T34" fmla="*/ 130 w 130"/>
                  <a:gd name="T35" fmla="*/ 73 h 130"/>
                  <a:gd name="T36" fmla="*/ 73 w 130"/>
                  <a:gd name="T37" fmla="*/ 73 h 130"/>
                  <a:gd name="T38" fmla="*/ 73 w 130"/>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0">
                    <a:moveTo>
                      <a:pt x="0" y="59"/>
                    </a:moveTo>
                    <a:lnTo>
                      <a:pt x="59" y="59"/>
                    </a:lnTo>
                    <a:lnTo>
                      <a:pt x="59" y="0"/>
                    </a:lnTo>
                    <a:lnTo>
                      <a:pt x="0" y="0"/>
                    </a:lnTo>
                    <a:lnTo>
                      <a:pt x="0" y="59"/>
                    </a:lnTo>
                    <a:close/>
                    <a:moveTo>
                      <a:pt x="73" y="0"/>
                    </a:moveTo>
                    <a:lnTo>
                      <a:pt x="73" y="59"/>
                    </a:lnTo>
                    <a:lnTo>
                      <a:pt x="130" y="59"/>
                    </a:lnTo>
                    <a:lnTo>
                      <a:pt x="130" y="0"/>
                    </a:lnTo>
                    <a:lnTo>
                      <a:pt x="73" y="0"/>
                    </a:lnTo>
                    <a:close/>
                    <a:moveTo>
                      <a:pt x="0" y="130"/>
                    </a:moveTo>
                    <a:lnTo>
                      <a:pt x="59" y="130"/>
                    </a:lnTo>
                    <a:lnTo>
                      <a:pt x="59" y="73"/>
                    </a:lnTo>
                    <a:lnTo>
                      <a:pt x="0" y="73"/>
                    </a:lnTo>
                    <a:lnTo>
                      <a:pt x="0" y="130"/>
                    </a:lnTo>
                    <a:close/>
                    <a:moveTo>
                      <a:pt x="73" y="130"/>
                    </a:moveTo>
                    <a:lnTo>
                      <a:pt x="130" y="130"/>
                    </a:lnTo>
                    <a:lnTo>
                      <a:pt x="130" y="73"/>
                    </a:lnTo>
                    <a:lnTo>
                      <a:pt x="73" y="73"/>
                    </a:lnTo>
                    <a:lnTo>
                      <a:pt x="73"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4" name="Freeform 189"/>
              <p:cNvSpPr>
                <a:spLocks/>
              </p:cNvSpPr>
              <p:nvPr/>
            </p:nvSpPr>
            <p:spPr bwMode="auto">
              <a:xfrm>
                <a:off x="266" y="2797"/>
                <a:ext cx="59" cy="57"/>
              </a:xfrm>
              <a:custGeom>
                <a:avLst/>
                <a:gdLst>
                  <a:gd name="T0" fmla="*/ 0 w 25"/>
                  <a:gd name="T1" fmla="*/ 24 h 24"/>
                  <a:gd name="T2" fmla="*/ 25 w 25"/>
                  <a:gd name="T3" fmla="*/ 24 h 24"/>
                  <a:gd name="T4" fmla="*/ 25 w 25"/>
                  <a:gd name="T5" fmla="*/ 0 h 24"/>
                  <a:gd name="T6" fmla="*/ 0 w 25"/>
                  <a:gd name="T7" fmla="*/ 24 h 24"/>
                </a:gdLst>
                <a:ahLst/>
                <a:cxnLst>
                  <a:cxn ang="0">
                    <a:pos x="T0" y="T1"/>
                  </a:cxn>
                  <a:cxn ang="0">
                    <a:pos x="T2" y="T3"/>
                  </a:cxn>
                  <a:cxn ang="0">
                    <a:pos x="T4" y="T5"/>
                  </a:cxn>
                  <a:cxn ang="0">
                    <a:pos x="T6" y="T7"/>
                  </a:cxn>
                </a:cxnLst>
                <a:rect l="0" t="0" r="r" b="b"/>
                <a:pathLst>
                  <a:path w="25" h="24">
                    <a:moveTo>
                      <a:pt x="0" y="24"/>
                    </a:moveTo>
                    <a:cubicBezTo>
                      <a:pt x="25" y="24"/>
                      <a:pt x="25" y="24"/>
                      <a:pt x="25" y="24"/>
                    </a:cubicBezTo>
                    <a:cubicBezTo>
                      <a:pt x="25" y="0"/>
                      <a:pt x="25" y="0"/>
                      <a:pt x="25" y="0"/>
                    </a:cubicBezTo>
                    <a:cubicBezTo>
                      <a:pt x="12" y="0"/>
                      <a:pt x="1"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5" name="Freeform 190"/>
              <p:cNvSpPr>
                <a:spLocks/>
              </p:cNvSpPr>
              <p:nvPr/>
            </p:nvSpPr>
            <p:spPr bwMode="auto">
              <a:xfrm>
                <a:off x="339"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6" name="Freeform 191"/>
              <p:cNvSpPr>
                <a:spLocks/>
              </p:cNvSpPr>
              <p:nvPr/>
            </p:nvSpPr>
            <p:spPr bwMode="auto">
              <a:xfrm>
                <a:off x="20" y="2778"/>
                <a:ext cx="170" cy="237"/>
              </a:xfrm>
              <a:custGeom>
                <a:avLst/>
                <a:gdLst>
                  <a:gd name="T0" fmla="*/ 36 w 72"/>
                  <a:gd name="T1" fmla="*/ 0 h 100"/>
                  <a:gd name="T2" fmla="*/ 0 w 72"/>
                  <a:gd name="T3" fmla="*/ 36 h 100"/>
                  <a:gd name="T4" fmla="*/ 0 w 72"/>
                  <a:gd name="T5" fmla="*/ 100 h 100"/>
                  <a:gd name="T6" fmla="*/ 72 w 72"/>
                  <a:gd name="T7" fmla="*/ 100 h 100"/>
                  <a:gd name="T8" fmla="*/ 72 w 72"/>
                  <a:gd name="T9" fmla="*/ 36 h 100"/>
                  <a:gd name="T10" fmla="*/ 36 w 72"/>
                  <a:gd name="T11" fmla="*/ 0 h 100"/>
                </a:gdLst>
                <a:ahLst/>
                <a:cxnLst>
                  <a:cxn ang="0">
                    <a:pos x="T0" y="T1"/>
                  </a:cxn>
                  <a:cxn ang="0">
                    <a:pos x="T2" y="T3"/>
                  </a:cxn>
                  <a:cxn ang="0">
                    <a:pos x="T4" y="T5"/>
                  </a:cxn>
                  <a:cxn ang="0">
                    <a:pos x="T6" y="T7"/>
                  </a:cxn>
                  <a:cxn ang="0">
                    <a:pos x="T8" y="T9"/>
                  </a:cxn>
                  <a:cxn ang="0">
                    <a:pos x="T10" y="T11"/>
                  </a:cxn>
                </a:cxnLst>
                <a:rect l="0" t="0" r="r" b="b"/>
                <a:pathLst>
                  <a:path w="72" h="100">
                    <a:moveTo>
                      <a:pt x="36" y="0"/>
                    </a:moveTo>
                    <a:cubicBezTo>
                      <a:pt x="16" y="0"/>
                      <a:pt x="0" y="16"/>
                      <a:pt x="0" y="36"/>
                    </a:cubicBezTo>
                    <a:cubicBezTo>
                      <a:pt x="0" y="100"/>
                      <a:pt x="0" y="100"/>
                      <a:pt x="0" y="100"/>
                    </a:cubicBezTo>
                    <a:cubicBezTo>
                      <a:pt x="72" y="100"/>
                      <a:pt x="72" y="100"/>
                      <a:pt x="72" y="100"/>
                    </a:cubicBezTo>
                    <a:cubicBezTo>
                      <a:pt x="72" y="36"/>
                      <a:pt x="72" y="36"/>
                      <a:pt x="72" y="36"/>
                    </a:cubicBezTo>
                    <a:cubicBezTo>
                      <a:pt x="72" y="16"/>
                      <a:pt x="5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7" name="Freeform 192"/>
              <p:cNvSpPr>
                <a:spLocks noEditPoints="1"/>
              </p:cNvSpPr>
              <p:nvPr/>
            </p:nvSpPr>
            <p:spPr bwMode="auto">
              <a:xfrm>
                <a:off x="38" y="2868"/>
                <a:ext cx="131" cy="130"/>
              </a:xfrm>
              <a:custGeom>
                <a:avLst/>
                <a:gdLst>
                  <a:gd name="T0" fmla="*/ 0 w 131"/>
                  <a:gd name="T1" fmla="*/ 59 h 130"/>
                  <a:gd name="T2" fmla="*/ 60 w 131"/>
                  <a:gd name="T3" fmla="*/ 59 h 130"/>
                  <a:gd name="T4" fmla="*/ 60 w 131"/>
                  <a:gd name="T5" fmla="*/ 0 h 130"/>
                  <a:gd name="T6" fmla="*/ 0 w 131"/>
                  <a:gd name="T7" fmla="*/ 0 h 130"/>
                  <a:gd name="T8" fmla="*/ 0 w 131"/>
                  <a:gd name="T9" fmla="*/ 59 h 130"/>
                  <a:gd name="T10" fmla="*/ 74 w 131"/>
                  <a:gd name="T11" fmla="*/ 0 h 130"/>
                  <a:gd name="T12" fmla="*/ 74 w 131"/>
                  <a:gd name="T13" fmla="*/ 59 h 130"/>
                  <a:gd name="T14" fmla="*/ 131 w 131"/>
                  <a:gd name="T15" fmla="*/ 59 h 130"/>
                  <a:gd name="T16" fmla="*/ 131 w 131"/>
                  <a:gd name="T17" fmla="*/ 0 h 130"/>
                  <a:gd name="T18" fmla="*/ 74 w 131"/>
                  <a:gd name="T19" fmla="*/ 0 h 130"/>
                  <a:gd name="T20" fmla="*/ 0 w 131"/>
                  <a:gd name="T21" fmla="*/ 130 h 130"/>
                  <a:gd name="T22" fmla="*/ 60 w 131"/>
                  <a:gd name="T23" fmla="*/ 130 h 130"/>
                  <a:gd name="T24" fmla="*/ 60 w 131"/>
                  <a:gd name="T25" fmla="*/ 73 h 130"/>
                  <a:gd name="T26" fmla="*/ 0 w 131"/>
                  <a:gd name="T27" fmla="*/ 73 h 130"/>
                  <a:gd name="T28" fmla="*/ 0 w 131"/>
                  <a:gd name="T29" fmla="*/ 130 h 130"/>
                  <a:gd name="T30" fmla="*/ 74 w 131"/>
                  <a:gd name="T31" fmla="*/ 130 h 130"/>
                  <a:gd name="T32" fmla="*/ 131 w 131"/>
                  <a:gd name="T33" fmla="*/ 130 h 130"/>
                  <a:gd name="T34" fmla="*/ 131 w 131"/>
                  <a:gd name="T35" fmla="*/ 73 h 130"/>
                  <a:gd name="T36" fmla="*/ 74 w 131"/>
                  <a:gd name="T37" fmla="*/ 73 h 130"/>
                  <a:gd name="T38" fmla="*/ 74 w 131"/>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30">
                    <a:moveTo>
                      <a:pt x="0" y="59"/>
                    </a:moveTo>
                    <a:lnTo>
                      <a:pt x="60" y="59"/>
                    </a:lnTo>
                    <a:lnTo>
                      <a:pt x="60" y="0"/>
                    </a:lnTo>
                    <a:lnTo>
                      <a:pt x="0" y="0"/>
                    </a:lnTo>
                    <a:lnTo>
                      <a:pt x="0" y="59"/>
                    </a:lnTo>
                    <a:close/>
                    <a:moveTo>
                      <a:pt x="74" y="0"/>
                    </a:moveTo>
                    <a:lnTo>
                      <a:pt x="74" y="59"/>
                    </a:lnTo>
                    <a:lnTo>
                      <a:pt x="131" y="59"/>
                    </a:lnTo>
                    <a:lnTo>
                      <a:pt x="131" y="0"/>
                    </a:lnTo>
                    <a:lnTo>
                      <a:pt x="74" y="0"/>
                    </a:lnTo>
                    <a:close/>
                    <a:moveTo>
                      <a:pt x="0" y="130"/>
                    </a:moveTo>
                    <a:lnTo>
                      <a:pt x="60" y="130"/>
                    </a:lnTo>
                    <a:lnTo>
                      <a:pt x="60" y="73"/>
                    </a:lnTo>
                    <a:lnTo>
                      <a:pt x="0" y="73"/>
                    </a:lnTo>
                    <a:lnTo>
                      <a:pt x="0" y="130"/>
                    </a:lnTo>
                    <a:close/>
                    <a:moveTo>
                      <a:pt x="74" y="130"/>
                    </a:moveTo>
                    <a:lnTo>
                      <a:pt x="131" y="130"/>
                    </a:lnTo>
                    <a:lnTo>
                      <a:pt x="131" y="73"/>
                    </a:lnTo>
                    <a:lnTo>
                      <a:pt x="74" y="73"/>
                    </a:lnTo>
                    <a:lnTo>
                      <a:pt x="74" y="130"/>
                    </a:ln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8" name="Freeform 193"/>
              <p:cNvSpPr>
                <a:spLocks/>
              </p:cNvSpPr>
              <p:nvPr/>
            </p:nvSpPr>
            <p:spPr bwMode="auto">
              <a:xfrm>
                <a:off x="36" y="2797"/>
                <a:ext cx="62" cy="57"/>
              </a:xfrm>
              <a:custGeom>
                <a:avLst/>
                <a:gdLst>
                  <a:gd name="T0" fmla="*/ 0 w 26"/>
                  <a:gd name="T1" fmla="*/ 24 h 24"/>
                  <a:gd name="T2" fmla="*/ 26 w 26"/>
                  <a:gd name="T3" fmla="*/ 24 h 24"/>
                  <a:gd name="T4" fmla="*/ 26 w 26"/>
                  <a:gd name="T5" fmla="*/ 0 h 24"/>
                  <a:gd name="T6" fmla="*/ 0 w 26"/>
                  <a:gd name="T7" fmla="*/ 24 h 24"/>
                </a:gdLst>
                <a:ahLst/>
                <a:cxnLst>
                  <a:cxn ang="0">
                    <a:pos x="T0" y="T1"/>
                  </a:cxn>
                  <a:cxn ang="0">
                    <a:pos x="T2" y="T3"/>
                  </a:cxn>
                  <a:cxn ang="0">
                    <a:pos x="T4" y="T5"/>
                  </a:cxn>
                  <a:cxn ang="0">
                    <a:pos x="T6" y="T7"/>
                  </a:cxn>
                </a:cxnLst>
                <a:rect l="0" t="0" r="r" b="b"/>
                <a:pathLst>
                  <a:path w="26" h="24">
                    <a:moveTo>
                      <a:pt x="0" y="24"/>
                    </a:moveTo>
                    <a:cubicBezTo>
                      <a:pt x="26" y="24"/>
                      <a:pt x="26" y="24"/>
                      <a:pt x="26" y="24"/>
                    </a:cubicBezTo>
                    <a:cubicBezTo>
                      <a:pt x="26" y="0"/>
                      <a:pt x="26" y="0"/>
                      <a:pt x="26" y="0"/>
                    </a:cubicBezTo>
                    <a:cubicBezTo>
                      <a:pt x="13" y="0"/>
                      <a:pt x="2" y="11"/>
                      <a:pt x="0" y="24"/>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39" name="Freeform 194"/>
              <p:cNvSpPr>
                <a:spLocks/>
              </p:cNvSpPr>
              <p:nvPr/>
            </p:nvSpPr>
            <p:spPr bwMode="auto">
              <a:xfrm>
                <a:off x="112" y="2797"/>
                <a:ext cx="59" cy="57"/>
              </a:xfrm>
              <a:custGeom>
                <a:avLst/>
                <a:gdLst>
                  <a:gd name="T0" fmla="*/ 0 w 25"/>
                  <a:gd name="T1" fmla="*/ 0 h 24"/>
                  <a:gd name="T2" fmla="*/ 0 w 25"/>
                  <a:gd name="T3" fmla="*/ 24 h 24"/>
                  <a:gd name="T4" fmla="*/ 25 w 25"/>
                  <a:gd name="T5" fmla="*/ 24 h 24"/>
                  <a:gd name="T6" fmla="*/ 0 w 25"/>
                  <a:gd name="T7" fmla="*/ 0 h 24"/>
                </a:gdLst>
                <a:ahLst/>
                <a:cxnLst>
                  <a:cxn ang="0">
                    <a:pos x="T0" y="T1"/>
                  </a:cxn>
                  <a:cxn ang="0">
                    <a:pos x="T2" y="T3"/>
                  </a:cxn>
                  <a:cxn ang="0">
                    <a:pos x="T4" y="T5"/>
                  </a:cxn>
                  <a:cxn ang="0">
                    <a:pos x="T6" y="T7"/>
                  </a:cxn>
                </a:cxnLst>
                <a:rect l="0" t="0" r="r" b="b"/>
                <a:pathLst>
                  <a:path w="25" h="24">
                    <a:moveTo>
                      <a:pt x="0" y="0"/>
                    </a:moveTo>
                    <a:cubicBezTo>
                      <a:pt x="0" y="24"/>
                      <a:pt x="0" y="24"/>
                      <a:pt x="0" y="24"/>
                    </a:cubicBezTo>
                    <a:cubicBezTo>
                      <a:pt x="25" y="24"/>
                      <a:pt x="25" y="24"/>
                      <a:pt x="25" y="24"/>
                    </a:cubicBezTo>
                    <a:cubicBezTo>
                      <a:pt x="24" y="11"/>
                      <a:pt x="13" y="0"/>
                      <a:pt x="0" y="0"/>
                    </a:cubicBezTo>
                    <a:close/>
                  </a:path>
                </a:pathLst>
              </a:custGeom>
              <a:solidFill>
                <a:srgbClr val="FFE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0" name="Freeform 195"/>
              <p:cNvSpPr>
                <a:spLocks/>
              </p:cNvSpPr>
              <p:nvPr/>
            </p:nvSpPr>
            <p:spPr bwMode="auto">
              <a:xfrm>
                <a:off x="1388" y="3259"/>
                <a:ext cx="98" cy="307"/>
              </a:xfrm>
              <a:custGeom>
                <a:avLst/>
                <a:gdLst>
                  <a:gd name="T0" fmla="*/ 98 w 98"/>
                  <a:gd name="T1" fmla="*/ 307 h 307"/>
                  <a:gd name="T2" fmla="*/ 0 w 98"/>
                  <a:gd name="T3" fmla="*/ 307 h 307"/>
                  <a:gd name="T4" fmla="*/ 15 w 98"/>
                  <a:gd name="T5" fmla="*/ 0 h 307"/>
                  <a:gd name="T6" fmla="*/ 83 w 98"/>
                  <a:gd name="T7" fmla="*/ 0 h 307"/>
                  <a:gd name="T8" fmla="*/ 98 w 98"/>
                  <a:gd name="T9" fmla="*/ 307 h 307"/>
                </a:gdLst>
                <a:ahLst/>
                <a:cxnLst>
                  <a:cxn ang="0">
                    <a:pos x="T0" y="T1"/>
                  </a:cxn>
                  <a:cxn ang="0">
                    <a:pos x="T2" y="T3"/>
                  </a:cxn>
                  <a:cxn ang="0">
                    <a:pos x="T4" y="T5"/>
                  </a:cxn>
                  <a:cxn ang="0">
                    <a:pos x="T6" y="T7"/>
                  </a:cxn>
                  <a:cxn ang="0">
                    <a:pos x="T8" y="T9"/>
                  </a:cxn>
                </a:cxnLst>
                <a:rect l="0" t="0" r="r" b="b"/>
                <a:pathLst>
                  <a:path w="98" h="307">
                    <a:moveTo>
                      <a:pt x="98" y="307"/>
                    </a:moveTo>
                    <a:lnTo>
                      <a:pt x="0" y="307"/>
                    </a:lnTo>
                    <a:lnTo>
                      <a:pt x="15" y="0"/>
                    </a:lnTo>
                    <a:lnTo>
                      <a:pt x="83" y="0"/>
                    </a:lnTo>
                    <a:lnTo>
                      <a:pt x="98" y="307"/>
                    </a:lnTo>
                    <a:close/>
                  </a:path>
                </a:pathLst>
              </a:custGeom>
              <a:solidFill>
                <a:srgbClr val="C976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1" name="Oval 196"/>
              <p:cNvSpPr>
                <a:spLocks noChangeArrowheads="1"/>
              </p:cNvSpPr>
              <p:nvPr/>
            </p:nvSpPr>
            <p:spPr bwMode="auto">
              <a:xfrm>
                <a:off x="1185" y="2814"/>
                <a:ext cx="504" cy="504"/>
              </a:xfrm>
              <a:prstGeom prst="ellipse">
                <a:avLst/>
              </a:prstGeom>
              <a:solidFill>
                <a:srgbClr val="A099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2" name="Oval 197"/>
              <p:cNvSpPr>
                <a:spLocks noChangeArrowheads="1"/>
              </p:cNvSpPr>
              <p:nvPr/>
            </p:nvSpPr>
            <p:spPr bwMode="auto">
              <a:xfrm>
                <a:off x="1377" y="2870"/>
                <a:ext cx="68" cy="69"/>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3" name="Oval 198"/>
              <p:cNvSpPr>
                <a:spLocks noChangeArrowheads="1"/>
              </p:cNvSpPr>
              <p:nvPr/>
            </p:nvSpPr>
            <p:spPr bwMode="auto">
              <a:xfrm>
                <a:off x="1566" y="2913"/>
                <a:ext cx="62" cy="61"/>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4" name="Oval 199"/>
              <p:cNvSpPr>
                <a:spLocks noChangeArrowheads="1"/>
              </p:cNvSpPr>
              <p:nvPr/>
            </p:nvSpPr>
            <p:spPr bwMode="auto">
              <a:xfrm>
                <a:off x="1388" y="3022"/>
                <a:ext cx="53" cy="52"/>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5" name="Oval 200"/>
              <p:cNvSpPr>
                <a:spLocks noChangeArrowheads="1"/>
              </p:cNvSpPr>
              <p:nvPr/>
            </p:nvSpPr>
            <p:spPr bwMode="auto">
              <a:xfrm>
                <a:off x="1497" y="3121"/>
                <a:ext cx="69" cy="69"/>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6" name="Oval 201"/>
              <p:cNvSpPr>
                <a:spLocks noChangeArrowheads="1"/>
              </p:cNvSpPr>
              <p:nvPr/>
            </p:nvSpPr>
            <p:spPr bwMode="auto">
              <a:xfrm>
                <a:off x="1211" y="3038"/>
                <a:ext cx="40" cy="41"/>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sp>
            <p:nvSpPr>
              <p:cNvPr id="147" name="Oval 202"/>
              <p:cNvSpPr>
                <a:spLocks noChangeArrowheads="1"/>
              </p:cNvSpPr>
              <p:nvPr/>
            </p:nvSpPr>
            <p:spPr bwMode="auto">
              <a:xfrm>
                <a:off x="1320" y="3204"/>
                <a:ext cx="52" cy="52"/>
              </a:xfrm>
              <a:prstGeom prst="ellipse">
                <a:avLst/>
              </a:prstGeom>
              <a:solidFill>
                <a:srgbClr val="CFD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0"/>
                <a:endParaRPr lang="zh-TW" altLang="en-US" sz="1350">
                  <a:solidFill>
                    <a:prstClr val="black"/>
                  </a:solidFill>
                </a:endParaRPr>
              </a:p>
            </p:txBody>
          </p:sp>
        </p:grpSp>
      </p:grpSp>
      <p:sp>
        <p:nvSpPr>
          <p:cNvPr id="2" name="Title 1"/>
          <p:cNvSpPr>
            <a:spLocks noGrp="1"/>
          </p:cNvSpPr>
          <p:nvPr>
            <p:ph type="title"/>
          </p:nvPr>
        </p:nvSpPr>
        <p:spPr>
          <a:xfrm>
            <a:off x="0" y="251887"/>
            <a:ext cx="9144000" cy="549465"/>
          </a:xfrm>
        </p:spPr>
        <p:txBody>
          <a:bodyPr>
            <a:normAutofit/>
          </a:bodyPr>
          <a:lstStyle>
            <a:lvl1pPr algn="ctr">
              <a:defRPr sz="3000" b="0" spc="75" baseline="0">
                <a:ln>
                  <a:solidFill>
                    <a:schemeClr val="bg1"/>
                  </a:solidFill>
                </a:ln>
                <a:solidFill>
                  <a:schemeClr val="bg1"/>
                </a:solidFill>
                <a:effectLst>
                  <a:outerShdw blurRad="38100" dist="38100" dir="2700000" algn="tl">
                    <a:srgbClr val="000000">
                      <a:alpha val="67000"/>
                    </a:srgbClr>
                  </a:outerShdw>
                </a:effectLst>
                <a:latin typeface="Microsoft YaHei" panose="020B0503020204020204" pitchFamily="34" charset="-122"/>
                <a:ea typeface="Microsoft YaHei" panose="020B0503020204020204" pitchFamily="34" charset="-122"/>
              </a:defRPr>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04EA05CD-83F2-49B2-BC07-C3053566012B}" type="datetime1">
              <a:rPr lang="zh-TW" altLang="en-US" smtClean="0">
                <a:solidFill>
                  <a:prstClr val="black">
                    <a:tint val="75000"/>
                  </a:prstClr>
                </a:solidFill>
              </a:rPr>
              <a:t>2021/6/21</a:t>
            </a:fld>
            <a:endParaRPr lang="zh-TW" alt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a:xfrm>
            <a:off x="6826826" y="4896642"/>
            <a:ext cx="2057400" cy="273844"/>
          </a:xfrm>
        </p:spPr>
        <p:txBody>
          <a:bodyPr/>
          <a:lstStyle>
            <a:lvl1pPr>
              <a:defRPr sz="1350" b="1">
                <a:ln w="3175">
                  <a:noFill/>
                </a:ln>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defRPr>
            </a:lvl1pPr>
          </a:lstStyle>
          <a:p>
            <a:fld id="{D2C41AFA-2B69-43B3-B79D-A75CCD4BFB46}" type="slidenum">
              <a:rPr lang="zh-TW" altLang="en-US" smtClean="0"/>
              <a:pPr/>
              <a:t>‹#›</a:t>
            </a:fld>
            <a:endParaRPr lang="zh-TW" altLang="en-US" dirty="0"/>
          </a:p>
        </p:txBody>
      </p:sp>
    </p:spTree>
    <p:extLst>
      <p:ext uri="{BB962C8B-B14F-4D97-AF65-F5344CB8AC3E}">
        <p14:creationId xmlns:p14="http://schemas.microsoft.com/office/powerpoint/2010/main" val="3497531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0" y="251887"/>
            <a:ext cx="9144000" cy="549465"/>
          </a:xfrm>
        </p:spPr>
        <p:txBody>
          <a:bodyPr>
            <a:normAutofit/>
          </a:bodyPr>
          <a:lstStyle>
            <a:lvl1pPr algn="ctr">
              <a:defRPr sz="2700" b="0">
                <a:ln>
                  <a:solidFill>
                    <a:schemeClr val="bg1"/>
                  </a:solidFill>
                </a:ln>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defRPr>
            </a:lvl1pPr>
          </a:lstStyle>
          <a:p>
            <a:r>
              <a:rPr lang="zh-TW" altLang="en-US" dirty="0"/>
              <a:t>按一下以編輯母片標題樣式</a:t>
            </a:r>
            <a:endParaRPr lang="en-US" dirty="0"/>
          </a:p>
        </p:txBody>
      </p:sp>
      <p:sp>
        <p:nvSpPr>
          <p:cNvPr id="4" name="Date Placeholder 3"/>
          <p:cNvSpPr>
            <a:spLocks noGrp="1"/>
          </p:cNvSpPr>
          <p:nvPr>
            <p:ph type="dt" sz="half" idx="10"/>
          </p:nvPr>
        </p:nvSpPr>
        <p:spPr/>
        <p:txBody>
          <a:bodyPr/>
          <a:lstStyle/>
          <a:p>
            <a:fld id="{674E6F6E-2725-4A4C-ABEE-8F9F956DA268}" type="datetime1">
              <a:rPr lang="zh-TW" altLang="en-US" smtClean="0">
                <a:solidFill>
                  <a:prstClr val="black">
                    <a:tint val="75000"/>
                  </a:prstClr>
                </a:solidFill>
              </a:rPr>
              <a:t>2021/6/21</a:t>
            </a:fld>
            <a:endParaRPr lang="zh-TW" alt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Tree>
    <p:extLst>
      <p:ext uri="{BB962C8B-B14F-4D97-AF65-F5344CB8AC3E}">
        <p14:creationId xmlns:p14="http://schemas.microsoft.com/office/powerpoint/2010/main" val="724583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mpany Profile 1">
    <p:spTree>
      <p:nvGrpSpPr>
        <p:cNvPr id="1" name=""/>
        <p:cNvGrpSpPr/>
        <p:nvPr/>
      </p:nvGrpSpPr>
      <p:grpSpPr>
        <a:xfrm>
          <a:off x="0" y="0"/>
          <a:ext cx="0" cy="0"/>
          <a:chOff x="0" y="0"/>
          <a:chExt cx="0" cy="0"/>
        </a:xfrm>
      </p:grpSpPr>
      <p:sp>
        <p:nvSpPr>
          <p:cNvPr id="30" name="Slide Number Placeholder 5"/>
          <p:cNvSpPr txBox="1">
            <a:spLocks/>
          </p:cNvSpPr>
          <p:nvPr userDrawn="1"/>
        </p:nvSpPr>
        <p:spPr>
          <a:xfrm>
            <a:off x="8723442" y="129896"/>
            <a:ext cx="323843" cy="143949"/>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600" b="0" i="0" smtClean="0">
                <a:solidFill>
                  <a:srgbClr val="FEFEFE"/>
                </a:solidFill>
                <a:latin typeface="+mn-lt"/>
                <a:ea typeface="Montserrat" charset="0"/>
                <a:cs typeface="Montserrat" charset="0"/>
              </a:rPr>
              <a:pPr algn="ctr"/>
              <a:t>‹#›</a:t>
            </a:fld>
            <a:endParaRPr lang="en-US" sz="600" b="0" i="0" dirty="0">
              <a:solidFill>
                <a:srgbClr val="FEFEFE"/>
              </a:solidFill>
              <a:latin typeface="+mn-lt"/>
              <a:ea typeface="Montserrat" charset="0"/>
              <a:cs typeface="Montserrat" charset="0"/>
            </a:endParaRPr>
          </a:p>
        </p:txBody>
      </p:sp>
      <p:sp>
        <p:nvSpPr>
          <p:cNvPr id="17" name="Title Placeholder 1"/>
          <p:cNvSpPr>
            <a:spLocks noGrp="1"/>
          </p:cNvSpPr>
          <p:nvPr>
            <p:ph type="title" hasCustomPrompt="1"/>
          </p:nvPr>
        </p:nvSpPr>
        <p:spPr>
          <a:xfrm>
            <a:off x="628650" y="369956"/>
            <a:ext cx="7886700" cy="374592"/>
          </a:xfrm>
          <a:prstGeom prst="rect">
            <a:avLst/>
          </a:prstGeom>
        </p:spPr>
        <p:txBody>
          <a:bodyPr vert="horz" lIns="91440" tIns="45720" rIns="91440" bIns="45720" rtlCol="0" anchor="ctr">
            <a:normAutofit/>
          </a:bodyPr>
          <a:lstStyle>
            <a:lvl1pPr>
              <a:defRPr b="1"/>
            </a:lvl1pPr>
          </a:lstStyle>
          <a:p>
            <a:r>
              <a:rPr lang="en-US" dirty="0"/>
              <a:t>Your Heading: Text Goes Here</a:t>
            </a:r>
          </a:p>
        </p:txBody>
      </p:sp>
      <p:sp>
        <p:nvSpPr>
          <p:cNvPr id="19" name="Freeform: Shape 18">
            <a:extLst>
              <a:ext uri="{FF2B5EF4-FFF2-40B4-BE49-F238E27FC236}">
                <a16:creationId xmlns:a16="http://schemas.microsoft.com/office/drawing/2014/main" id="{C4C94115-9D2A-44FE-8F0A-FA5A963CAC32}"/>
              </a:ext>
            </a:extLst>
          </p:cNvPr>
          <p:cNvSpPr>
            <a:spLocks noGrp="1"/>
          </p:cNvSpPr>
          <p:nvPr>
            <p:ph type="pic" sz="quarter" idx="18"/>
          </p:nvPr>
        </p:nvSpPr>
        <p:spPr>
          <a:xfrm>
            <a:off x="628650" y="1508568"/>
            <a:ext cx="4130135" cy="3134348"/>
          </a:xfrm>
          <a:custGeom>
            <a:avLst/>
            <a:gdLst>
              <a:gd name="connsiteX0" fmla="*/ 0 w 5506846"/>
              <a:gd name="connsiteY0" fmla="*/ 0 h 4179130"/>
              <a:gd name="connsiteX1" fmla="*/ 5506846 w 5506846"/>
              <a:gd name="connsiteY1" fmla="*/ 0 h 4179130"/>
              <a:gd name="connsiteX2" fmla="*/ 5506846 w 5506846"/>
              <a:gd name="connsiteY2" fmla="*/ 4179130 h 4179130"/>
              <a:gd name="connsiteX3" fmla="*/ 0 w 5506846"/>
              <a:gd name="connsiteY3" fmla="*/ 4179130 h 4179130"/>
            </a:gdLst>
            <a:ahLst/>
            <a:cxnLst>
              <a:cxn ang="0">
                <a:pos x="connsiteX0" y="connsiteY0"/>
              </a:cxn>
              <a:cxn ang="0">
                <a:pos x="connsiteX1" y="connsiteY1"/>
              </a:cxn>
              <a:cxn ang="0">
                <a:pos x="connsiteX2" y="connsiteY2"/>
              </a:cxn>
              <a:cxn ang="0">
                <a:pos x="connsiteX3" y="connsiteY3"/>
              </a:cxn>
            </a:cxnLst>
            <a:rect l="l" t="t" r="r" b="b"/>
            <a:pathLst>
              <a:path w="5506846" h="4179130">
                <a:moveTo>
                  <a:pt x="0" y="0"/>
                </a:moveTo>
                <a:lnTo>
                  <a:pt x="5506846" y="0"/>
                </a:lnTo>
                <a:lnTo>
                  <a:pt x="5506846" y="4179130"/>
                </a:lnTo>
                <a:lnTo>
                  <a:pt x="0" y="4179130"/>
                </a:lnTo>
                <a:close/>
              </a:path>
            </a:pathLst>
          </a:custGeom>
        </p:spPr>
        <p:txBody>
          <a:bodyPr wrap="square" anchor="ctr">
            <a:noAutofit/>
          </a:bodyPr>
          <a:lstStyle>
            <a:lvl1pPr marL="0" indent="0" algn="ctr">
              <a:buNone/>
              <a:defRPr sz="900"/>
            </a:lvl1pPr>
          </a:lstStyle>
          <a:p>
            <a:endParaRPr lang="en-US" dirty="0"/>
          </a:p>
        </p:txBody>
      </p:sp>
    </p:spTree>
    <p:extLst>
      <p:ext uri="{BB962C8B-B14F-4D97-AF65-F5344CB8AC3E}">
        <p14:creationId xmlns:p14="http://schemas.microsoft.com/office/powerpoint/2010/main" val="63562667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7"/>
            <a:ext cx="7886700" cy="994172"/>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latinLnBrk="0"/>
            <a:fld id="{E92865D2-7040-4BCD-A2C8-5ED13F5800FE}" type="datetime1">
              <a:rPr lang="zh-TW" altLang="en-US" smtClean="0">
                <a:solidFill>
                  <a:prstClr val="black">
                    <a:tint val="75000"/>
                  </a:prstClr>
                </a:solidFill>
              </a:rPr>
              <a:t>2021/6/21</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latinLnBrk="0"/>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latinLnBrk="0"/>
            <a:fld id="{D2C41AFA-2B69-43B3-B79D-A75CCD4BFB46}" type="slidenum">
              <a:rPr lang="zh-TW" altLang="en-US" smtClean="0">
                <a:solidFill>
                  <a:prstClr val="black">
                    <a:tint val="75000"/>
                  </a:prstClr>
                </a:solidFill>
              </a:rPr>
              <a:pPr latinLnBrk="0"/>
              <a:t>‹#›</a:t>
            </a:fld>
            <a:endParaRPr lang="zh-TW" altLang="en-US">
              <a:solidFill>
                <a:prstClr val="black">
                  <a:tint val="75000"/>
                </a:prstClr>
              </a:solidFill>
            </a:endParaRPr>
          </a:p>
        </p:txBody>
      </p:sp>
    </p:spTree>
    <p:extLst>
      <p:ext uri="{BB962C8B-B14F-4D97-AF65-F5344CB8AC3E}">
        <p14:creationId xmlns:p14="http://schemas.microsoft.com/office/powerpoint/2010/main" val="47626682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89" r:id="rId14"/>
    <p:sldLayoutId id="2147483790" r:id="rId15"/>
    <p:sldLayoutId id="2147483791" r:id="rId16"/>
    <p:sldLayoutId id="2147483792" r:id="rId17"/>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tmp"/><Relationship Id="rId4" Type="http://schemas.openxmlformats.org/officeDocument/2006/relationships/image" Target="../media/image13.tmp"/></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38928;&#21806;&#23627;&#36023;&#36067;&#23450;&#22411;&#21270;&#22865;&#32004;&#33258;&#20027;&#27298;&#26597;&#34920;.pdf" TargetMode="External"/><Relationship Id="rId2" Type="http://schemas.openxmlformats.org/officeDocument/2006/relationships/hyperlink" Target="https://clir.land.moi.gov.tw/cap/" TargetMode="Externa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resim.land.moi.gov.tw/Pri_Online/inde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6.wdp"/><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8.png"/><Relationship Id="rId1" Type="http://schemas.openxmlformats.org/officeDocument/2006/relationships/slideLayout" Target="../slideLayouts/slideLayout9.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3" cstate="print">
            <a:extLst>
              <a:ext uri="{28A0092B-C50C-407E-A947-70E740481C1C}">
                <a14:useLocalDpi xmlns:a14="http://schemas.microsoft.com/office/drawing/2010/main" val="0"/>
              </a:ext>
            </a:extLst>
          </a:blip>
          <a:srcRect t="5333" b="4759"/>
          <a:stretch/>
        </p:blipFill>
        <p:spPr>
          <a:xfrm>
            <a:off x="6892" y="-20538"/>
            <a:ext cx="9173620" cy="5184576"/>
          </a:xfrm>
          <a:prstGeom prst="rect">
            <a:avLst/>
          </a:prstGeom>
        </p:spPr>
      </p:pic>
      <p:sp>
        <p:nvSpPr>
          <p:cNvPr id="180" name="矩形 179"/>
          <p:cNvSpPr/>
          <p:nvPr/>
        </p:nvSpPr>
        <p:spPr>
          <a:xfrm>
            <a:off x="1979712" y="1465496"/>
            <a:ext cx="5328592" cy="1754326"/>
          </a:xfrm>
          <a:prstGeom prst="rect">
            <a:avLst/>
          </a:prstGeom>
          <a:solidFill>
            <a:srgbClr val="FBF6F3"/>
          </a:solid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TW" altLang="en-US" sz="5400" b="1" spc="50" dirty="0">
                <a:ln w="11430"/>
                <a:solidFill>
                  <a:schemeClr val="accent4">
                    <a:lumMod val="50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不動產市場管理機制</a:t>
            </a:r>
            <a:r>
              <a:rPr lang="en-US" altLang="zh-TW" sz="5400" b="1" spc="50" dirty="0">
                <a:ln w="11430"/>
                <a:solidFill>
                  <a:schemeClr val="accent4">
                    <a:lumMod val="50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a:t>
            </a:r>
            <a:r>
              <a:rPr lang="zh-TW" altLang="en-US" sz="5400" b="1" spc="50" dirty="0">
                <a:ln w="11430"/>
                <a:solidFill>
                  <a:schemeClr val="accent4">
                    <a:lumMod val="50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地政篇</a:t>
            </a:r>
            <a:endParaRPr lang="en-US" altLang="zh-TW" sz="5400" b="1" spc="50" dirty="0">
              <a:ln w="11430"/>
              <a:solidFill>
                <a:schemeClr val="accent4">
                  <a:lumMod val="50000"/>
                </a:schemeClr>
              </a:solidFill>
              <a:effectLst>
                <a:outerShdw blurRad="76200" dist="50800" dir="5400000" algn="tl" rotWithShape="0">
                  <a:srgbClr val="000000">
                    <a:alpha val="65000"/>
                  </a:srgbClr>
                </a:outerShdw>
              </a:effectLst>
              <a:latin typeface="微軟正黑體" pitchFamily="34" charset="-120"/>
              <a:ea typeface="微軟正黑體" pitchFamily="34" charset="-120"/>
            </a:endParaRPr>
          </a:p>
        </p:txBody>
      </p:sp>
      <p:pic>
        <p:nvPicPr>
          <p:cNvPr id="184" name="Picture 2" descr="C:\Users\010058\Desktop\素材\鬍子商人\394303-PD1TTZ-152.jpg"/>
          <p:cNvPicPr>
            <a:picLocks noChangeAspect="1" noChangeArrowheads="1"/>
          </p:cNvPicPr>
          <p:nvPr/>
        </p:nvPicPr>
        <p:blipFill rotWithShape="1">
          <a:blip r:embed="rId4" cstate="screen">
            <a:clrChange>
              <a:clrFrom>
                <a:srgbClr val="FFFFFF"/>
              </a:clrFrom>
              <a:clrTo>
                <a:srgbClr val="FFFFFF">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a:ext>
            </a:extLst>
          </a:blip>
          <a:srcRect/>
          <a:stretch/>
        </p:blipFill>
        <p:spPr bwMode="auto">
          <a:xfrm>
            <a:off x="8168324" y="4983400"/>
            <a:ext cx="970491" cy="105045"/>
          </a:xfrm>
          <a:prstGeom prst="rect">
            <a:avLst/>
          </a:prstGeom>
          <a:noFill/>
          <a:extLst>
            <a:ext uri="{909E8E84-426E-40DD-AFC4-6F175D3DCCD1}">
              <a14:hiddenFill xmlns:a14="http://schemas.microsoft.com/office/drawing/2010/main">
                <a:solidFill>
                  <a:srgbClr val="FFFFFF"/>
                </a:solidFill>
              </a14:hiddenFill>
            </a:ext>
          </a:extLst>
        </p:spPr>
      </p:pic>
      <p:sp>
        <p:nvSpPr>
          <p:cNvPr id="3" name="投影片編號版面配置區 2"/>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1</a:t>
            </a:fld>
            <a:endParaRPr lang="zh-TW" altLang="en-US">
              <a:solidFill>
                <a:prstClr val="black">
                  <a:tint val="75000"/>
                </a:prstClr>
              </a:solidFill>
            </a:endParaRPr>
          </a:p>
        </p:txBody>
      </p:sp>
    </p:spTree>
    <p:extLst>
      <p:ext uri="{BB962C8B-B14F-4D97-AF65-F5344CB8AC3E}">
        <p14:creationId xmlns:p14="http://schemas.microsoft.com/office/powerpoint/2010/main" val="1012213271"/>
      </p:ext>
    </p:extLst>
  </p:cSld>
  <p:clrMapOvr>
    <a:masterClrMapping/>
  </p:clrMapOvr>
  <mc:AlternateContent xmlns:mc="http://schemas.openxmlformats.org/markup-compatibility/2006">
    <mc:Choice xmlns:p14="http://schemas.microsoft.com/office/powerpoint/2010/main" Requires="p14">
      <p:transition p14:dur="10" advTm="20622"/>
    </mc:Choice>
    <mc:Fallback>
      <p:transition advTm="2062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手繪多邊形 17"/>
          <p:cNvSpPr/>
          <p:nvPr/>
        </p:nvSpPr>
        <p:spPr>
          <a:xfrm>
            <a:off x="1979712" y="3075806"/>
            <a:ext cx="5610496" cy="526331"/>
          </a:xfrm>
          <a:custGeom>
            <a:avLst/>
            <a:gdLst>
              <a:gd name="connsiteX0" fmla="*/ 86653 w 519906"/>
              <a:gd name="connsiteY0" fmla="*/ 0 h 4378086"/>
              <a:gd name="connsiteX1" fmla="*/ 433253 w 519906"/>
              <a:gd name="connsiteY1" fmla="*/ 0 h 4378086"/>
              <a:gd name="connsiteX2" fmla="*/ 519906 w 519906"/>
              <a:gd name="connsiteY2" fmla="*/ 86653 h 4378086"/>
              <a:gd name="connsiteX3" fmla="*/ 519906 w 519906"/>
              <a:gd name="connsiteY3" fmla="*/ 4378086 h 4378086"/>
              <a:gd name="connsiteX4" fmla="*/ 519906 w 519906"/>
              <a:gd name="connsiteY4" fmla="*/ 4378086 h 4378086"/>
              <a:gd name="connsiteX5" fmla="*/ 0 w 519906"/>
              <a:gd name="connsiteY5" fmla="*/ 4378086 h 4378086"/>
              <a:gd name="connsiteX6" fmla="*/ 0 w 519906"/>
              <a:gd name="connsiteY6" fmla="*/ 4378086 h 4378086"/>
              <a:gd name="connsiteX7" fmla="*/ 0 w 519906"/>
              <a:gd name="connsiteY7" fmla="*/ 86653 h 4378086"/>
              <a:gd name="connsiteX8" fmla="*/ 86653 w 519906"/>
              <a:gd name="connsiteY8" fmla="*/ 0 h 437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906" h="4378086">
                <a:moveTo>
                  <a:pt x="519906" y="729701"/>
                </a:moveTo>
                <a:lnTo>
                  <a:pt x="519906" y="3648385"/>
                </a:lnTo>
                <a:cubicBezTo>
                  <a:pt x="519906" y="4051384"/>
                  <a:pt x="515299" y="4378082"/>
                  <a:pt x="509616" y="4378082"/>
                </a:cubicBezTo>
                <a:lnTo>
                  <a:pt x="0" y="4378082"/>
                </a:lnTo>
                <a:lnTo>
                  <a:pt x="0" y="4378082"/>
                </a:lnTo>
                <a:lnTo>
                  <a:pt x="0" y="4"/>
                </a:lnTo>
                <a:lnTo>
                  <a:pt x="0" y="4"/>
                </a:lnTo>
                <a:lnTo>
                  <a:pt x="509616" y="4"/>
                </a:lnTo>
                <a:cubicBezTo>
                  <a:pt x="515299" y="4"/>
                  <a:pt x="519906" y="326702"/>
                  <a:pt x="519906" y="729701"/>
                </a:cubicBezTo>
                <a:close/>
              </a:path>
            </a:pathLst>
          </a:custGeom>
          <a:solidFill>
            <a:srgbClr val="FAE6E8"/>
          </a:solidFill>
          <a:ln>
            <a:noFill/>
          </a:ln>
        </p:spPr>
        <p:style>
          <a:lnRef idx="1">
            <a:schemeClr val="accent6"/>
          </a:lnRef>
          <a:fillRef idx="2">
            <a:schemeClr val="accent6"/>
          </a:fillRef>
          <a:effectRef idx="1">
            <a:schemeClr val="accent6"/>
          </a:effectRef>
          <a:fontRef idx="minor">
            <a:schemeClr val="dk1"/>
          </a:fontRef>
        </p:style>
        <p:txBody>
          <a:bodyPr spcFirstLastPara="0" vert="horz" wrap="square" lIns="72390" tIns="61575" rIns="97770" bIns="61575" numCol="1" spcCol="1270" anchor="ctr" anchorCtr="0">
            <a:noAutofit/>
          </a:bodyPr>
          <a:lstStyle/>
          <a:p>
            <a:pPr marL="0" lvl="1" indent="179388" defTabSz="844550">
              <a:lnSpc>
                <a:spcPct val="90000"/>
              </a:lnSpc>
              <a:spcBef>
                <a:spcPct val="0"/>
              </a:spcBef>
              <a:spcAft>
                <a:spcPct val="15000"/>
              </a:spcAft>
            </a:pPr>
            <a:r>
              <a:rPr lang="zh-TW" altLang="en-US" sz="1900" b="1" dirty="0">
                <a:solidFill>
                  <a:schemeClr val="tx2">
                    <a:lumMod val="50000"/>
                  </a:schemeClr>
                </a:solidFill>
                <a:latin typeface="微軟正黑體" panose="020B0604030504040204" pitchFamily="34" charset="-120"/>
                <a:ea typeface="微軟正黑體" panose="020B0604030504040204" pitchFamily="34" charset="-120"/>
              </a:rPr>
              <a:t>紅單管理</a:t>
            </a:r>
          </a:p>
        </p:txBody>
      </p:sp>
      <p:sp>
        <p:nvSpPr>
          <p:cNvPr id="2" name="標題 1"/>
          <p:cNvSpPr>
            <a:spLocks noGrp="1"/>
          </p:cNvSpPr>
          <p:nvPr>
            <p:ph type="title"/>
          </p:nvPr>
        </p:nvSpPr>
        <p:spPr/>
        <p:txBody>
          <a:bodyPr>
            <a:normAutofit/>
          </a:bodyPr>
          <a:lstStyle/>
          <a:p>
            <a:r>
              <a:rPr lang="zh-TW" altLang="en-US" sz="3200" b="1" dirty="0">
                <a:ln>
                  <a:solidFill>
                    <a:srgbClr val="4FA4B5"/>
                  </a:solidFill>
                </a:ln>
                <a:effectLst/>
              </a:rPr>
              <a:t>簡 報 大 綱</a:t>
            </a:r>
          </a:p>
        </p:txBody>
      </p:sp>
      <p:sp>
        <p:nvSpPr>
          <p:cNvPr id="3" name="投影片編號版面配置區 2"/>
          <p:cNvSpPr>
            <a:spLocks noGrp="1"/>
          </p:cNvSpPr>
          <p:nvPr>
            <p:ph type="sldNum" sz="quarter" idx="12"/>
          </p:nvPr>
        </p:nvSpPr>
        <p:spPr>
          <a:xfrm>
            <a:off x="7020272" y="4803998"/>
            <a:ext cx="2057400" cy="273844"/>
          </a:xfrm>
        </p:spPr>
        <p:txBody>
          <a:bodyPr/>
          <a:lstStyle/>
          <a:p>
            <a:fld id="{D2C41AFA-2B69-43B3-B79D-A75CCD4BFB46}" type="slidenum">
              <a:rPr lang="zh-TW" altLang="en-US" sz="1050" b="0" smtClean="0">
                <a:solidFill>
                  <a:schemeClr val="bg1">
                    <a:lumMod val="50000"/>
                  </a:schemeClr>
                </a:solidFill>
                <a:effectLst/>
                <a:latin typeface="微軟正黑體" panose="020B0604030504040204" pitchFamily="34" charset="-120"/>
                <a:ea typeface="微軟正黑體" panose="020B0604030504040204" pitchFamily="34" charset="-120"/>
              </a:rPr>
              <a:pPr/>
              <a:t>2</a:t>
            </a:fld>
            <a:endParaRPr lang="zh-TW" altLang="en-US" sz="1050" b="0" dirty="0">
              <a:solidFill>
                <a:schemeClr val="bg1">
                  <a:lumMod val="50000"/>
                </a:schemeClr>
              </a:solidFill>
              <a:effectLst/>
              <a:latin typeface="微軟正黑體" panose="020B0604030504040204" pitchFamily="34" charset="-120"/>
              <a:ea typeface="微軟正黑體" panose="020B0604030504040204" pitchFamily="34" charset="-120"/>
            </a:endParaRPr>
          </a:p>
        </p:txBody>
      </p:sp>
      <p:grpSp>
        <p:nvGrpSpPr>
          <p:cNvPr id="5" name="群組 4"/>
          <p:cNvGrpSpPr/>
          <p:nvPr/>
        </p:nvGrpSpPr>
        <p:grpSpPr>
          <a:xfrm>
            <a:off x="1355833" y="1124155"/>
            <a:ext cx="6214456" cy="1832463"/>
            <a:chOff x="1476088" y="1003336"/>
            <a:chExt cx="6214456" cy="2098431"/>
          </a:xfrm>
        </p:grpSpPr>
        <p:sp>
          <p:nvSpPr>
            <p:cNvPr id="6" name="手繪多邊形 5"/>
            <p:cNvSpPr/>
            <p:nvPr/>
          </p:nvSpPr>
          <p:spPr>
            <a:xfrm>
              <a:off x="2051720" y="1003337"/>
              <a:ext cx="5625781" cy="574524"/>
            </a:xfrm>
            <a:custGeom>
              <a:avLst/>
              <a:gdLst>
                <a:gd name="connsiteX0" fmla="*/ 86653 w 519906"/>
                <a:gd name="connsiteY0" fmla="*/ 0 h 4378086"/>
                <a:gd name="connsiteX1" fmla="*/ 433253 w 519906"/>
                <a:gd name="connsiteY1" fmla="*/ 0 h 4378086"/>
                <a:gd name="connsiteX2" fmla="*/ 519906 w 519906"/>
                <a:gd name="connsiteY2" fmla="*/ 86653 h 4378086"/>
                <a:gd name="connsiteX3" fmla="*/ 519906 w 519906"/>
                <a:gd name="connsiteY3" fmla="*/ 4378086 h 4378086"/>
                <a:gd name="connsiteX4" fmla="*/ 519906 w 519906"/>
                <a:gd name="connsiteY4" fmla="*/ 4378086 h 4378086"/>
                <a:gd name="connsiteX5" fmla="*/ 0 w 519906"/>
                <a:gd name="connsiteY5" fmla="*/ 4378086 h 4378086"/>
                <a:gd name="connsiteX6" fmla="*/ 0 w 519906"/>
                <a:gd name="connsiteY6" fmla="*/ 4378086 h 4378086"/>
                <a:gd name="connsiteX7" fmla="*/ 0 w 519906"/>
                <a:gd name="connsiteY7" fmla="*/ 86653 h 4378086"/>
                <a:gd name="connsiteX8" fmla="*/ 86653 w 519906"/>
                <a:gd name="connsiteY8" fmla="*/ 0 h 437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906" h="4378086">
                  <a:moveTo>
                    <a:pt x="519906" y="729701"/>
                  </a:moveTo>
                  <a:lnTo>
                    <a:pt x="519906" y="3648385"/>
                  </a:lnTo>
                  <a:cubicBezTo>
                    <a:pt x="519906" y="4051384"/>
                    <a:pt x="515299" y="4378082"/>
                    <a:pt x="509616" y="4378082"/>
                  </a:cubicBezTo>
                  <a:lnTo>
                    <a:pt x="0" y="4378082"/>
                  </a:lnTo>
                  <a:lnTo>
                    <a:pt x="0" y="4378082"/>
                  </a:lnTo>
                  <a:lnTo>
                    <a:pt x="0" y="4"/>
                  </a:lnTo>
                  <a:lnTo>
                    <a:pt x="0" y="4"/>
                  </a:lnTo>
                  <a:lnTo>
                    <a:pt x="509616" y="4"/>
                  </a:lnTo>
                  <a:cubicBezTo>
                    <a:pt x="515299" y="4"/>
                    <a:pt x="519906" y="326702"/>
                    <a:pt x="519906" y="729701"/>
                  </a:cubicBezTo>
                  <a:close/>
                </a:path>
              </a:pathLst>
            </a:custGeom>
            <a:scene3d>
              <a:camera prst="orthographicFront"/>
              <a:lightRig rig="threePt" dir="t"/>
            </a:scene3d>
            <a:sp3d/>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2390" tIns="61575" rIns="97770" bIns="61575" numCol="1" spcCol="1270" anchor="ctr" anchorCtr="0">
              <a:noAutofit/>
            </a:bodyPr>
            <a:lstStyle/>
            <a:p>
              <a:pPr marL="0" lvl="1" indent="179388" algn="l" defTabSz="844550">
                <a:lnSpc>
                  <a:spcPct val="90000"/>
                </a:lnSpc>
                <a:spcBef>
                  <a:spcPct val="0"/>
                </a:spcBef>
                <a:spcAft>
                  <a:spcPct val="15000"/>
                </a:spcAft>
              </a:pPr>
              <a:r>
                <a:rPr lang="zh-TW" altLang="en-US" sz="1900" b="1" kern="1200" dirty="0">
                  <a:latin typeface="微軟正黑體" panose="020B0604030504040204" pitchFamily="34" charset="-120"/>
                  <a:ea typeface="微軟正黑體" panose="020B0604030504040204" pitchFamily="34" charset="-120"/>
                </a:rPr>
                <a:t>  序言</a:t>
              </a:r>
              <a:endParaRPr lang="zh-TW" altLang="en-US" sz="1900" b="1" kern="1200"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1494578" y="1003336"/>
              <a:ext cx="808369" cy="554165"/>
            </a:xfrm>
            <a:prstGeom prst="ellipse">
              <a:avLst/>
            </a:prstGeom>
            <a:scene3d>
              <a:camera prst="orthographicFront"/>
              <a:lightRig rig="threePt" dir="t"/>
            </a:scene3d>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0315" tIns="106020" rIns="180315" bIns="106020" numCol="1" spcCol="1270" anchor="ctr" anchorCtr="0">
              <a:noAutofit/>
            </a:bodyPr>
            <a:lstStyle/>
            <a:p>
              <a:pPr lvl="0" algn="ctr" defTabSz="1733550">
                <a:lnSpc>
                  <a:spcPct val="90000"/>
                </a:lnSpc>
                <a:spcBef>
                  <a:spcPct val="0"/>
                </a:spcBef>
                <a:spcAft>
                  <a:spcPct val="35000"/>
                </a:spcAft>
              </a:pPr>
              <a:r>
                <a:rPr lang="en-US" altLang="zh-TW" sz="2000" b="1" kern="1200" spc="-190" dirty="0">
                  <a:latin typeface="MS Gothic" panose="020B0609070205080204" pitchFamily="49" charset="-128"/>
                  <a:ea typeface="MS Gothic" panose="020B0609070205080204" pitchFamily="49" charset="-128"/>
                  <a:cs typeface="Times New Roman" panose="02020603050405020304" pitchFamily="18" charset="0"/>
                </a:rPr>
                <a:t>01</a:t>
              </a:r>
              <a:endParaRPr lang="zh-TW" altLang="en-US" sz="2000" b="1" kern="1200" spc="-190" dirty="0">
                <a:latin typeface="MS Gothic" panose="020B0609070205080204" pitchFamily="49" charset="-128"/>
                <a:ea typeface="MS Gothic" panose="020B0609070205080204" pitchFamily="49" charset="-128"/>
                <a:cs typeface="Times New Roman" panose="02020603050405020304" pitchFamily="18" charset="0"/>
              </a:endParaRPr>
            </a:p>
          </p:txBody>
        </p:sp>
        <p:sp>
          <p:nvSpPr>
            <p:cNvPr id="8" name="手繪多邊形 7"/>
            <p:cNvSpPr/>
            <p:nvPr/>
          </p:nvSpPr>
          <p:spPr>
            <a:xfrm>
              <a:off x="2051719" y="1767113"/>
              <a:ext cx="5638825" cy="608167"/>
            </a:xfrm>
            <a:custGeom>
              <a:avLst/>
              <a:gdLst>
                <a:gd name="connsiteX0" fmla="*/ 86653 w 519906"/>
                <a:gd name="connsiteY0" fmla="*/ 0 h 4378086"/>
                <a:gd name="connsiteX1" fmla="*/ 433253 w 519906"/>
                <a:gd name="connsiteY1" fmla="*/ 0 h 4378086"/>
                <a:gd name="connsiteX2" fmla="*/ 519906 w 519906"/>
                <a:gd name="connsiteY2" fmla="*/ 86653 h 4378086"/>
                <a:gd name="connsiteX3" fmla="*/ 519906 w 519906"/>
                <a:gd name="connsiteY3" fmla="*/ 4378086 h 4378086"/>
                <a:gd name="connsiteX4" fmla="*/ 519906 w 519906"/>
                <a:gd name="connsiteY4" fmla="*/ 4378086 h 4378086"/>
                <a:gd name="connsiteX5" fmla="*/ 0 w 519906"/>
                <a:gd name="connsiteY5" fmla="*/ 4378086 h 4378086"/>
                <a:gd name="connsiteX6" fmla="*/ 0 w 519906"/>
                <a:gd name="connsiteY6" fmla="*/ 4378086 h 4378086"/>
                <a:gd name="connsiteX7" fmla="*/ 0 w 519906"/>
                <a:gd name="connsiteY7" fmla="*/ 86653 h 4378086"/>
                <a:gd name="connsiteX8" fmla="*/ 86653 w 519906"/>
                <a:gd name="connsiteY8" fmla="*/ 0 h 437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906" h="4378086">
                  <a:moveTo>
                    <a:pt x="519906" y="729701"/>
                  </a:moveTo>
                  <a:lnTo>
                    <a:pt x="519906" y="3648385"/>
                  </a:lnTo>
                  <a:cubicBezTo>
                    <a:pt x="519906" y="4051384"/>
                    <a:pt x="515299" y="4378082"/>
                    <a:pt x="509616" y="4378082"/>
                  </a:cubicBezTo>
                  <a:lnTo>
                    <a:pt x="0" y="4378082"/>
                  </a:lnTo>
                  <a:lnTo>
                    <a:pt x="0" y="4378082"/>
                  </a:lnTo>
                  <a:lnTo>
                    <a:pt x="0" y="4"/>
                  </a:lnTo>
                  <a:lnTo>
                    <a:pt x="0" y="4"/>
                  </a:lnTo>
                  <a:lnTo>
                    <a:pt x="509616" y="4"/>
                  </a:lnTo>
                  <a:cubicBezTo>
                    <a:pt x="515299" y="4"/>
                    <a:pt x="519906" y="326702"/>
                    <a:pt x="519906" y="729701"/>
                  </a:cubicBezTo>
                  <a:close/>
                </a:path>
              </a:pathLst>
            </a:custGeom>
            <a:scene3d>
              <a:camera prst="orthographicFront"/>
              <a:lightRig rig="threePt" dir="t"/>
            </a:scene3d>
            <a:sp3d/>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2390" tIns="61575" rIns="97770" bIns="61575" numCol="1" spcCol="1270" anchor="ctr" anchorCtr="0">
              <a:noAutofit/>
            </a:bodyPr>
            <a:lstStyle/>
            <a:p>
              <a:pPr marL="0" lvl="1" indent="268288" algn="l" defTabSz="844550">
                <a:lnSpc>
                  <a:spcPct val="90000"/>
                </a:lnSpc>
                <a:spcBef>
                  <a:spcPct val="0"/>
                </a:spcBef>
                <a:spcAft>
                  <a:spcPct val="15000"/>
                </a:spcAft>
              </a:pPr>
              <a:r>
                <a:rPr lang="zh-TW" altLang="en-US" sz="1900" b="1" dirty="0">
                  <a:latin typeface="微軟正黑體" panose="020B0604030504040204" pitchFamily="34" charset="-120"/>
                  <a:ea typeface="微軟正黑體" panose="020B0604030504040204" pitchFamily="34" charset="-120"/>
                </a:rPr>
                <a:t>實登地政三法</a:t>
              </a:r>
              <a:r>
                <a:rPr lang="zh-TW" altLang="en-US" sz="1900" b="1" kern="1200" dirty="0">
                  <a:latin typeface="微軟正黑體" panose="020B0604030504040204" pitchFamily="34" charset="-120"/>
                  <a:ea typeface="微軟正黑體" panose="020B0604030504040204" pitchFamily="34" charset="-120"/>
                </a:rPr>
                <a:t>修正</a:t>
              </a:r>
              <a:endParaRPr lang="zh-TW" altLang="en-US" sz="1900" b="1" kern="1200"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9" name="橢圓 8"/>
            <p:cNvSpPr/>
            <p:nvPr/>
          </p:nvSpPr>
          <p:spPr>
            <a:xfrm>
              <a:off x="1523904" y="1767113"/>
              <a:ext cx="793014" cy="560682"/>
            </a:xfrm>
            <a:prstGeom prst="ellipse">
              <a:avLst/>
            </a:prstGeom>
            <a:scene3d>
              <a:camera prst="orthographicFront"/>
              <a:lightRig rig="threePt" dir="t"/>
            </a:scene3d>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9835" tIns="90780" rIns="149835" bIns="90780" numCol="1" spcCol="1270" anchor="ctr" anchorCtr="0">
              <a:noAutofit/>
            </a:bodyPr>
            <a:lstStyle/>
            <a:p>
              <a:pPr lvl="0" algn="ctr" defTabSz="1377950">
                <a:lnSpc>
                  <a:spcPct val="90000"/>
                </a:lnSpc>
                <a:spcBef>
                  <a:spcPct val="0"/>
                </a:spcBef>
                <a:spcAft>
                  <a:spcPct val="35000"/>
                </a:spcAft>
              </a:pPr>
              <a:r>
                <a:rPr lang="en-US" altLang="zh-TW" sz="2000" kern="1200" dirty="0">
                  <a:latin typeface="MS Gothic" panose="020B0609070205080204" pitchFamily="49" charset="-128"/>
                  <a:ea typeface="MS Gothic" panose="020B0609070205080204" pitchFamily="49" charset="-128"/>
                </a:rPr>
                <a:t>02</a:t>
              </a:r>
              <a:endParaRPr lang="zh-TW" altLang="en-US" sz="2000" kern="1200" dirty="0">
                <a:latin typeface="MS Gothic" panose="020B0609070205080204" pitchFamily="49" charset="-128"/>
                <a:ea typeface="MS Gothic" panose="020B0609070205080204" pitchFamily="49" charset="-128"/>
              </a:endParaRPr>
            </a:p>
          </p:txBody>
        </p:sp>
        <p:sp>
          <p:nvSpPr>
            <p:cNvPr id="12" name="手繪多邊形 11"/>
            <p:cNvSpPr/>
            <p:nvPr/>
          </p:nvSpPr>
          <p:spPr>
            <a:xfrm>
              <a:off x="2086923" y="2530888"/>
              <a:ext cx="5590577" cy="570879"/>
            </a:xfrm>
            <a:custGeom>
              <a:avLst/>
              <a:gdLst>
                <a:gd name="connsiteX0" fmla="*/ 86653 w 519906"/>
                <a:gd name="connsiteY0" fmla="*/ 0 h 4378086"/>
                <a:gd name="connsiteX1" fmla="*/ 433253 w 519906"/>
                <a:gd name="connsiteY1" fmla="*/ 0 h 4378086"/>
                <a:gd name="connsiteX2" fmla="*/ 519906 w 519906"/>
                <a:gd name="connsiteY2" fmla="*/ 86653 h 4378086"/>
                <a:gd name="connsiteX3" fmla="*/ 519906 w 519906"/>
                <a:gd name="connsiteY3" fmla="*/ 4378086 h 4378086"/>
                <a:gd name="connsiteX4" fmla="*/ 519906 w 519906"/>
                <a:gd name="connsiteY4" fmla="*/ 4378086 h 4378086"/>
                <a:gd name="connsiteX5" fmla="*/ 0 w 519906"/>
                <a:gd name="connsiteY5" fmla="*/ 4378086 h 4378086"/>
                <a:gd name="connsiteX6" fmla="*/ 0 w 519906"/>
                <a:gd name="connsiteY6" fmla="*/ 4378086 h 4378086"/>
                <a:gd name="connsiteX7" fmla="*/ 0 w 519906"/>
                <a:gd name="connsiteY7" fmla="*/ 86653 h 4378086"/>
                <a:gd name="connsiteX8" fmla="*/ 86653 w 519906"/>
                <a:gd name="connsiteY8" fmla="*/ 0 h 437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906" h="4378086">
                  <a:moveTo>
                    <a:pt x="519906" y="729701"/>
                  </a:moveTo>
                  <a:lnTo>
                    <a:pt x="519906" y="3648385"/>
                  </a:lnTo>
                  <a:cubicBezTo>
                    <a:pt x="519906" y="4051384"/>
                    <a:pt x="515299" y="4378082"/>
                    <a:pt x="509616" y="4378082"/>
                  </a:cubicBezTo>
                  <a:lnTo>
                    <a:pt x="0" y="4378082"/>
                  </a:lnTo>
                  <a:lnTo>
                    <a:pt x="0" y="4378082"/>
                  </a:lnTo>
                  <a:lnTo>
                    <a:pt x="0" y="4"/>
                  </a:lnTo>
                  <a:lnTo>
                    <a:pt x="0" y="4"/>
                  </a:lnTo>
                  <a:lnTo>
                    <a:pt x="509616" y="4"/>
                  </a:lnTo>
                  <a:cubicBezTo>
                    <a:pt x="515299" y="4"/>
                    <a:pt x="519906" y="326702"/>
                    <a:pt x="519906" y="729701"/>
                  </a:cubicBezTo>
                  <a:close/>
                </a:path>
              </a:pathLst>
            </a:custGeom>
            <a:scene3d>
              <a:camera prst="orthographicFront"/>
              <a:lightRig rig="threePt" dir="t"/>
            </a:scene3d>
            <a:sp3d/>
          </p:spPr>
          <p:style>
            <a:lnRef idx="1">
              <a:schemeClr val="accent4"/>
            </a:lnRef>
            <a:fillRef idx="2">
              <a:schemeClr val="accent4"/>
            </a:fillRef>
            <a:effectRef idx="1">
              <a:schemeClr val="accent4"/>
            </a:effectRef>
            <a:fontRef idx="minor">
              <a:schemeClr val="dk1"/>
            </a:fontRef>
          </p:style>
          <p:txBody>
            <a:bodyPr spcFirstLastPara="0" vert="horz" wrap="square" lIns="72390" tIns="61575" rIns="97770" bIns="61575" numCol="1" spcCol="1270" anchor="ctr" anchorCtr="0">
              <a:noAutofit/>
            </a:bodyPr>
            <a:lstStyle/>
            <a:p>
              <a:pPr marL="0" lvl="1" indent="179388" defTabSz="844550">
                <a:lnSpc>
                  <a:spcPct val="90000"/>
                </a:lnSpc>
                <a:spcBef>
                  <a:spcPct val="0"/>
                </a:spcBef>
                <a:spcAft>
                  <a:spcPct val="15000"/>
                </a:spcAft>
              </a:pPr>
              <a:r>
                <a:rPr lang="zh-TW" altLang="en-US" sz="1900" b="1" kern="1200" dirty="0">
                  <a:latin typeface="微軟正黑體" panose="020B0604030504040204" pitchFamily="34" charset="-120"/>
                  <a:ea typeface="微軟正黑體" panose="020B0604030504040204" pitchFamily="34" charset="-120"/>
                </a:rPr>
                <a:t> </a:t>
              </a:r>
              <a:r>
                <a:rPr lang="zh-TW" altLang="en-US" sz="1900" b="1" kern="1200" dirty="0">
                  <a:solidFill>
                    <a:schemeClr val="tx2">
                      <a:lumMod val="50000"/>
                    </a:schemeClr>
                  </a:solidFill>
                  <a:latin typeface="微軟正黑體" panose="020B0604030504040204" pitchFamily="34" charset="-120"/>
                  <a:ea typeface="微軟正黑體" panose="020B0604030504040204" pitchFamily="34" charset="-120"/>
                </a:rPr>
                <a:t>預售屋銷售資訊備查</a:t>
              </a:r>
            </a:p>
          </p:txBody>
        </p:sp>
        <p:sp>
          <p:nvSpPr>
            <p:cNvPr id="13" name="橢圓 12"/>
            <p:cNvSpPr/>
            <p:nvPr/>
          </p:nvSpPr>
          <p:spPr>
            <a:xfrm>
              <a:off x="1476088" y="2505912"/>
              <a:ext cx="774604" cy="568105"/>
            </a:xfrm>
            <a:prstGeom prst="ellipse">
              <a:avLst/>
            </a:prstGeom>
            <a:scene3d>
              <a:camera prst="orthographicFront"/>
              <a:lightRig rig="threePt" dir="t"/>
            </a:scene3d>
            <a:sp3d/>
          </p:spPr>
          <p:style>
            <a:lnRef idx="3">
              <a:schemeClr val="lt1"/>
            </a:lnRef>
            <a:fillRef idx="1">
              <a:schemeClr val="accent4"/>
            </a:fillRef>
            <a:effectRef idx="1">
              <a:schemeClr val="accent4"/>
            </a:effectRef>
            <a:fontRef idx="minor">
              <a:schemeClr val="lt1"/>
            </a:fontRef>
          </p:style>
          <p:txBody>
            <a:bodyPr spcFirstLastPara="0" vert="horz" wrap="square" lIns="149835" tIns="90780" rIns="149835" bIns="90780" numCol="1" spcCol="1270" anchor="ctr" anchorCtr="0">
              <a:noAutofit/>
            </a:bodyPr>
            <a:lstStyle/>
            <a:p>
              <a:pPr lvl="0" algn="ctr" defTabSz="1377950">
                <a:lnSpc>
                  <a:spcPct val="90000"/>
                </a:lnSpc>
                <a:spcBef>
                  <a:spcPct val="0"/>
                </a:spcBef>
                <a:spcAft>
                  <a:spcPct val="35000"/>
                </a:spcAft>
              </a:pPr>
              <a:r>
                <a:rPr lang="en-US" altLang="zh-TW" sz="2000" kern="1200" spc="-190" dirty="0">
                  <a:latin typeface="MS Gothic" panose="020B0609070205080204" pitchFamily="49" charset="-128"/>
                  <a:ea typeface="MS Gothic" panose="020B0609070205080204" pitchFamily="49" charset="-128"/>
                </a:rPr>
                <a:t>03</a:t>
              </a:r>
              <a:endParaRPr lang="zh-TW" altLang="en-US" sz="2000" kern="1200" spc="-190" dirty="0">
                <a:latin typeface="MS Gothic" panose="020B0609070205080204" pitchFamily="49" charset="-128"/>
                <a:ea typeface="MS Gothic" panose="020B0609070205080204" pitchFamily="49" charset="-128"/>
              </a:endParaRPr>
            </a:p>
          </p:txBody>
        </p:sp>
      </p:grpSp>
      <p:sp>
        <p:nvSpPr>
          <p:cNvPr id="11" name="手繪多邊形 10"/>
          <p:cNvSpPr/>
          <p:nvPr/>
        </p:nvSpPr>
        <p:spPr>
          <a:xfrm>
            <a:off x="1979712" y="3723878"/>
            <a:ext cx="5610496" cy="526331"/>
          </a:xfrm>
          <a:custGeom>
            <a:avLst/>
            <a:gdLst>
              <a:gd name="connsiteX0" fmla="*/ 86653 w 519906"/>
              <a:gd name="connsiteY0" fmla="*/ 0 h 4378086"/>
              <a:gd name="connsiteX1" fmla="*/ 433253 w 519906"/>
              <a:gd name="connsiteY1" fmla="*/ 0 h 4378086"/>
              <a:gd name="connsiteX2" fmla="*/ 519906 w 519906"/>
              <a:gd name="connsiteY2" fmla="*/ 86653 h 4378086"/>
              <a:gd name="connsiteX3" fmla="*/ 519906 w 519906"/>
              <a:gd name="connsiteY3" fmla="*/ 4378086 h 4378086"/>
              <a:gd name="connsiteX4" fmla="*/ 519906 w 519906"/>
              <a:gd name="connsiteY4" fmla="*/ 4378086 h 4378086"/>
              <a:gd name="connsiteX5" fmla="*/ 0 w 519906"/>
              <a:gd name="connsiteY5" fmla="*/ 4378086 h 4378086"/>
              <a:gd name="connsiteX6" fmla="*/ 0 w 519906"/>
              <a:gd name="connsiteY6" fmla="*/ 4378086 h 4378086"/>
              <a:gd name="connsiteX7" fmla="*/ 0 w 519906"/>
              <a:gd name="connsiteY7" fmla="*/ 86653 h 4378086"/>
              <a:gd name="connsiteX8" fmla="*/ 86653 w 519906"/>
              <a:gd name="connsiteY8" fmla="*/ 0 h 437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906" h="4378086">
                <a:moveTo>
                  <a:pt x="519906" y="729701"/>
                </a:moveTo>
                <a:lnTo>
                  <a:pt x="519906" y="3648385"/>
                </a:lnTo>
                <a:cubicBezTo>
                  <a:pt x="519906" y="4051384"/>
                  <a:pt x="515299" y="4378082"/>
                  <a:pt x="509616" y="4378082"/>
                </a:cubicBezTo>
                <a:lnTo>
                  <a:pt x="0" y="4378082"/>
                </a:lnTo>
                <a:lnTo>
                  <a:pt x="0" y="4378082"/>
                </a:lnTo>
                <a:lnTo>
                  <a:pt x="0" y="4"/>
                </a:lnTo>
                <a:lnTo>
                  <a:pt x="0" y="4"/>
                </a:lnTo>
                <a:lnTo>
                  <a:pt x="509616" y="4"/>
                </a:lnTo>
                <a:cubicBezTo>
                  <a:pt x="515299" y="4"/>
                  <a:pt x="519906" y="326702"/>
                  <a:pt x="519906" y="729701"/>
                </a:cubicBez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a:ln>
            <a:noFill/>
          </a:ln>
        </p:spPr>
        <p:style>
          <a:lnRef idx="1">
            <a:schemeClr val="accent6"/>
          </a:lnRef>
          <a:fillRef idx="2">
            <a:schemeClr val="accent6"/>
          </a:fillRef>
          <a:effectRef idx="1">
            <a:schemeClr val="accent6"/>
          </a:effectRef>
          <a:fontRef idx="minor">
            <a:schemeClr val="dk1"/>
          </a:fontRef>
        </p:style>
        <p:txBody>
          <a:bodyPr spcFirstLastPara="0" vert="horz" wrap="square" lIns="72390" tIns="61575" rIns="97770" bIns="61575" numCol="1" spcCol="1270" anchor="ctr" anchorCtr="0">
            <a:noAutofit/>
          </a:bodyPr>
          <a:lstStyle/>
          <a:p>
            <a:pPr marL="0" lvl="1" indent="179388" defTabSz="844550">
              <a:lnSpc>
                <a:spcPct val="90000"/>
              </a:lnSpc>
              <a:spcBef>
                <a:spcPct val="0"/>
              </a:spcBef>
              <a:spcAft>
                <a:spcPct val="15000"/>
              </a:spcAft>
            </a:pPr>
            <a:r>
              <a:rPr lang="zh-TW" altLang="en-US" sz="1900" b="1" dirty="0">
                <a:solidFill>
                  <a:schemeClr val="tx2">
                    <a:lumMod val="50000"/>
                  </a:schemeClr>
                </a:solidFill>
                <a:latin typeface="微軟正黑體" panose="020B0604030504040204" pitchFamily="34" charset="-120"/>
                <a:ea typeface="微軟正黑體" panose="020B0604030504040204" pitchFamily="34" charset="-120"/>
              </a:rPr>
              <a:t>代銷非常態營業處所</a:t>
            </a:r>
          </a:p>
        </p:txBody>
      </p:sp>
      <p:sp>
        <p:nvSpPr>
          <p:cNvPr id="14" name="橢圓 13"/>
          <p:cNvSpPr/>
          <p:nvPr/>
        </p:nvSpPr>
        <p:spPr>
          <a:xfrm>
            <a:off x="1376854" y="3075806"/>
            <a:ext cx="743629" cy="466180"/>
          </a:xfrm>
          <a:prstGeom prst="ellipse">
            <a:avLst/>
          </a:prstGeom>
          <a:solidFill>
            <a:srgbClr val="E0606C"/>
          </a:solidFill>
          <a:ln w="19050">
            <a:solidFill>
              <a:schemeClr val="bg1"/>
            </a:solidFill>
          </a:ln>
          <a:effectLst/>
        </p:spPr>
        <p:style>
          <a:lnRef idx="1">
            <a:schemeClr val="accent6"/>
          </a:lnRef>
          <a:fillRef idx="2">
            <a:schemeClr val="accent6"/>
          </a:fillRef>
          <a:effectRef idx="1">
            <a:schemeClr val="accent6"/>
          </a:effectRef>
          <a:fontRef idx="minor">
            <a:schemeClr val="dk1"/>
          </a:fontRef>
        </p:style>
        <p:txBody>
          <a:bodyPr spcFirstLastPara="0" vert="horz" wrap="square" lIns="149835" tIns="90780" rIns="149835" bIns="90780" numCol="1" spcCol="1270" anchor="ctr" anchorCtr="0">
            <a:noAutofit/>
          </a:bodyPr>
          <a:lstStyle/>
          <a:p>
            <a:pPr lvl="0" algn="ctr" defTabSz="1377950">
              <a:lnSpc>
                <a:spcPct val="90000"/>
              </a:lnSpc>
              <a:spcBef>
                <a:spcPct val="0"/>
              </a:spcBef>
              <a:spcAft>
                <a:spcPct val="35000"/>
              </a:spcAft>
            </a:pPr>
            <a:r>
              <a:rPr lang="en-US" altLang="zh-TW" sz="2100" kern="1200" spc="-190" dirty="0">
                <a:solidFill>
                  <a:schemeClr val="bg1"/>
                </a:solidFill>
                <a:latin typeface="MS Gothic" panose="020B0609070205080204" pitchFamily="49" charset="-128"/>
                <a:ea typeface="MS Gothic" panose="020B0609070205080204" pitchFamily="49" charset="-128"/>
              </a:rPr>
              <a:t>04</a:t>
            </a:r>
            <a:endParaRPr lang="zh-TW" altLang="en-US" sz="2100" kern="1200" spc="-190" dirty="0">
              <a:solidFill>
                <a:schemeClr val="bg1"/>
              </a:solidFill>
              <a:latin typeface="MS Gothic" panose="020B0609070205080204" pitchFamily="49" charset="-128"/>
              <a:ea typeface="MS Gothic" panose="020B0609070205080204" pitchFamily="49" charset="-128"/>
            </a:endParaRPr>
          </a:p>
        </p:txBody>
      </p:sp>
      <p:sp>
        <p:nvSpPr>
          <p:cNvPr id="15" name="手繪多邊形 14"/>
          <p:cNvSpPr/>
          <p:nvPr/>
        </p:nvSpPr>
        <p:spPr>
          <a:xfrm>
            <a:off x="2012152" y="4382814"/>
            <a:ext cx="5578056" cy="493191"/>
          </a:xfrm>
          <a:custGeom>
            <a:avLst/>
            <a:gdLst>
              <a:gd name="connsiteX0" fmla="*/ 86653 w 519906"/>
              <a:gd name="connsiteY0" fmla="*/ 0 h 4378086"/>
              <a:gd name="connsiteX1" fmla="*/ 433253 w 519906"/>
              <a:gd name="connsiteY1" fmla="*/ 0 h 4378086"/>
              <a:gd name="connsiteX2" fmla="*/ 519906 w 519906"/>
              <a:gd name="connsiteY2" fmla="*/ 86653 h 4378086"/>
              <a:gd name="connsiteX3" fmla="*/ 519906 w 519906"/>
              <a:gd name="connsiteY3" fmla="*/ 4378086 h 4378086"/>
              <a:gd name="connsiteX4" fmla="*/ 519906 w 519906"/>
              <a:gd name="connsiteY4" fmla="*/ 4378086 h 4378086"/>
              <a:gd name="connsiteX5" fmla="*/ 0 w 519906"/>
              <a:gd name="connsiteY5" fmla="*/ 4378086 h 4378086"/>
              <a:gd name="connsiteX6" fmla="*/ 0 w 519906"/>
              <a:gd name="connsiteY6" fmla="*/ 4378086 h 4378086"/>
              <a:gd name="connsiteX7" fmla="*/ 0 w 519906"/>
              <a:gd name="connsiteY7" fmla="*/ 86653 h 4378086"/>
              <a:gd name="connsiteX8" fmla="*/ 86653 w 519906"/>
              <a:gd name="connsiteY8" fmla="*/ 0 h 437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906" h="4378086">
                <a:moveTo>
                  <a:pt x="519906" y="729701"/>
                </a:moveTo>
                <a:lnTo>
                  <a:pt x="519906" y="3648385"/>
                </a:lnTo>
                <a:cubicBezTo>
                  <a:pt x="519906" y="4051384"/>
                  <a:pt x="515299" y="4378082"/>
                  <a:pt x="509616" y="4378082"/>
                </a:cubicBezTo>
                <a:lnTo>
                  <a:pt x="0" y="4378082"/>
                </a:lnTo>
                <a:lnTo>
                  <a:pt x="0" y="4378082"/>
                </a:lnTo>
                <a:lnTo>
                  <a:pt x="0" y="4"/>
                </a:lnTo>
                <a:lnTo>
                  <a:pt x="0" y="4"/>
                </a:lnTo>
                <a:lnTo>
                  <a:pt x="509616" y="4"/>
                </a:lnTo>
                <a:cubicBezTo>
                  <a:pt x="515299" y="4"/>
                  <a:pt x="519906" y="326702"/>
                  <a:pt x="519906" y="729701"/>
                </a:cubicBezTo>
                <a:close/>
              </a:path>
            </a:pathLst>
          </a:custGeom>
          <a:solidFill>
            <a:schemeClr val="accent5">
              <a:lumMod val="40000"/>
              <a:lumOff val="60000"/>
              <a:alpha val="90000"/>
            </a:schemeClr>
          </a:solidFill>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2390" tIns="61575" rIns="97770" bIns="61575" numCol="1" spcCol="1270" anchor="ctr" anchorCtr="0">
            <a:noAutofit/>
          </a:bodyPr>
          <a:lstStyle/>
          <a:p>
            <a:pPr marL="0" lvl="1" indent="179388" defTabSz="844550">
              <a:lnSpc>
                <a:spcPct val="90000"/>
              </a:lnSpc>
              <a:spcBef>
                <a:spcPct val="0"/>
              </a:spcBef>
              <a:spcAft>
                <a:spcPct val="15000"/>
              </a:spcAft>
            </a:pPr>
            <a:r>
              <a:rPr lang="zh-TW" altLang="en-US" sz="1900" b="1" dirty="0">
                <a:latin typeface="微軟正黑體" panose="020B0604030504040204" pitchFamily="34" charset="-120"/>
                <a:ea typeface="微軟正黑體" panose="020B0604030504040204" pitchFamily="34" charset="-120"/>
              </a:rPr>
              <a:t>實價登錄調整</a:t>
            </a:r>
            <a:endParaRPr lang="zh-TW" altLang="en-US" sz="1900" b="1"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16" name="橢圓 15"/>
          <p:cNvSpPr/>
          <p:nvPr/>
        </p:nvSpPr>
        <p:spPr>
          <a:xfrm>
            <a:off x="1387366" y="4382814"/>
            <a:ext cx="743071" cy="493192"/>
          </a:xfrm>
          <a:prstGeom prst="ellipse">
            <a:avLst/>
          </a:prstGeom>
          <a:ln w="19050">
            <a:solidFill>
              <a:schemeClr val="bg1"/>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9835" tIns="90780" rIns="149835" bIns="90780" numCol="1" spcCol="1270" anchor="ctr" anchorCtr="0">
            <a:noAutofit/>
          </a:bodyPr>
          <a:lstStyle/>
          <a:p>
            <a:pPr lvl="0" algn="ctr" defTabSz="1377950">
              <a:lnSpc>
                <a:spcPct val="90000"/>
              </a:lnSpc>
              <a:spcBef>
                <a:spcPct val="0"/>
              </a:spcBef>
              <a:spcAft>
                <a:spcPct val="35000"/>
              </a:spcAft>
            </a:pPr>
            <a:r>
              <a:rPr lang="en-US" altLang="zh-TW" sz="2000" kern="1200" spc="-180" dirty="0">
                <a:latin typeface="MS Gothic" panose="020B0609070205080204" pitchFamily="49" charset="-128"/>
                <a:ea typeface="MS Gothic" panose="020B0609070205080204" pitchFamily="49" charset="-128"/>
              </a:rPr>
              <a:t>06</a:t>
            </a:r>
            <a:endParaRPr lang="zh-TW" altLang="en-US" sz="2000" kern="1200" spc="-180" dirty="0">
              <a:latin typeface="MS Gothic" panose="020B0609070205080204" pitchFamily="49" charset="-128"/>
              <a:ea typeface="MS Gothic" panose="020B0609070205080204" pitchFamily="49" charset="-128"/>
            </a:endParaRPr>
          </a:p>
        </p:txBody>
      </p:sp>
      <p:sp>
        <p:nvSpPr>
          <p:cNvPr id="17" name="橢圓 16"/>
          <p:cNvSpPr/>
          <p:nvPr/>
        </p:nvSpPr>
        <p:spPr>
          <a:xfrm>
            <a:off x="1376854" y="3763999"/>
            <a:ext cx="748605" cy="463935"/>
          </a:xfrm>
          <a:prstGeom prst="ellipse">
            <a:avLst/>
          </a:prstGeom>
          <a:solidFill>
            <a:srgbClr val="92D050"/>
          </a:solidFill>
          <a:ln w="19050">
            <a:solidFill>
              <a:schemeClr val="bg1"/>
            </a:solidFill>
          </a:ln>
          <a:effectLst/>
        </p:spPr>
        <p:style>
          <a:lnRef idx="1">
            <a:schemeClr val="accent6"/>
          </a:lnRef>
          <a:fillRef idx="2">
            <a:schemeClr val="accent6"/>
          </a:fillRef>
          <a:effectRef idx="1">
            <a:schemeClr val="accent6"/>
          </a:effectRef>
          <a:fontRef idx="minor">
            <a:schemeClr val="dk1"/>
          </a:fontRef>
        </p:style>
        <p:txBody>
          <a:bodyPr spcFirstLastPara="0" vert="horz" wrap="square" lIns="149835" tIns="90780" rIns="149835" bIns="90780" numCol="1" spcCol="1270" anchor="ctr" anchorCtr="0">
            <a:noAutofit/>
          </a:bodyPr>
          <a:lstStyle/>
          <a:p>
            <a:pPr lvl="0" algn="ctr" defTabSz="1377950">
              <a:lnSpc>
                <a:spcPct val="90000"/>
              </a:lnSpc>
              <a:spcBef>
                <a:spcPct val="0"/>
              </a:spcBef>
              <a:spcAft>
                <a:spcPct val="35000"/>
              </a:spcAft>
            </a:pPr>
            <a:r>
              <a:rPr lang="en-US" altLang="zh-TW" sz="2000" kern="1200" spc="-180" dirty="0">
                <a:solidFill>
                  <a:schemeClr val="bg1"/>
                </a:solidFill>
                <a:latin typeface="MS Gothic" panose="020B0609070205080204" pitchFamily="49" charset="-128"/>
                <a:ea typeface="MS Gothic" panose="020B0609070205080204" pitchFamily="49" charset="-128"/>
              </a:rPr>
              <a:t>05</a:t>
            </a:r>
            <a:endParaRPr lang="zh-TW" altLang="en-US" sz="2000" kern="1200" spc="-180" dirty="0">
              <a:solidFill>
                <a:schemeClr val="bg1"/>
              </a:solidFill>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2909700009"/>
      </p:ext>
    </p:extLst>
  </p:cSld>
  <p:clrMapOvr>
    <a:masterClrMapping/>
  </p:clrMapOvr>
  <mc:AlternateContent xmlns:mc="http://schemas.openxmlformats.org/markup-compatibility/2006">
    <mc:Choice xmlns:p14="http://schemas.microsoft.com/office/powerpoint/2010/main" Requires="p14">
      <p:transition spd="slow" p14:dur="2000" advTm="25872"/>
    </mc:Choice>
    <mc:Fallback>
      <p:transition spd="slow" advTm="25872"/>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5621290" y="1925529"/>
            <a:ext cx="3487214" cy="2993395"/>
          </a:xfrm>
          <a:prstGeom prst="rect">
            <a:avLst/>
          </a:prstGeom>
        </p:spPr>
      </p:pic>
      <p:grpSp>
        <p:nvGrpSpPr>
          <p:cNvPr id="9" name="组合 48">
            <a:extLst>
              <a:ext uri="{FF2B5EF4-FFF2-40B4-BE49-F238E27FC236}">
                <a16:creationId xmlns:a16="http://schemas.microsoft.com/office/drawing/2014/main" id="{8E8C045C-0EE3-4BF5-A3A4-43E6B46253A1}"/>
              </a:ext>
            </a:extLst>
          </p:cNvPr>
          <p:cNvGrpSpPr/>
          <p:nvPr/>
        </p:nvGrpSpPr>
        <p:grpSpPr>
          <a:xfrm>
            <a:off x="3945771" y="2643758"/>
            <a:ext cx="1662207" cy="934623"/>
            <a:chOff x="4733020" y="4631517"/>
            <a:chExt cx="2265032" cy="1273578"/>
          </a:xfrm>
        </p:grpSpPr>
        <p:grpSp>
          <p:nvGrpSpPr>
            <p:cNvPr id="10" name="组合 49">
              <a:extLst>
                <a:ext uri="{FF2B5EF4-FFF2-40B4-BE49-F238E27FC236}">
                  <a16:creationId xmlns:a16="http://schemas.microsoft.com/office/drawing/2014/main" id="{BD0A42E8-8745-43BF-8BA4-ADFA060FE7D6}"/>
                </a:ext>
              </a:extLst>
            </p:cNvPr>
            <p:cNvGrpSpPr/>
            <p:nvPr/>
          </p:nvGrpSpPr>
          <p:grpSpPr>
            <a:xfrm>
              <a:off x="4733020" y="4631517"/>
              <a:ext cx="2265032" cy="190910"/>
              <a:chOff x="4081346" y="4795024"/>
              <a:chExt cx="2265032" cy="190910"/>
            </a:xfrm>
            <a:solidFill>
              <a:schemeClr val="accent2"/>
            </a:solidFill>
          </p:grpSpPr>
          <p:sp>
            <p:nvSpPr>
              <p:cNvPr id="41" name="椭圆 80">
                <a:extLst>
                  <a:ext uri="{FF2B5EF4-FFF2-40B4-BE49-F238E27FC236}">
                    <a16:creationId xmlns:a16="http://schemas.microsoft.com/office/drawing/2014/main" id="{FA895735-DE8B-4674-8F8E-C9F7D4F16F95}"/>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81">
                <a:extLst>
                  <a:ext uri="{FF2B5EF4-FFF2-40B4-BE49-F238E27FC236}">
                    <a16:creationId xmlns:a16="http://schemas.microsoft.com/office/drawing/2014/main" id="{F57104D7-962A-4B1C-AAFD-592307742629}"/>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82">
                <a:extLst>
                  <a:ext uri="{FF2B5EF4-FFF2-40B4-BE49-F238E27FC236}">
                    <a16:creationId xmlns:a16="http://schemas.microsoft.com/office/drawing/2014/main" id="{853332F5-A38B-4BE7-97F3-F7E28FA79A5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83">
                <a:extLst>
                  <a:ext uri="{FF2B5EF4-FFF2-40B4-BE49-F238E27FC236}">
                    <a16:creationId xmlns:a16="http://schemas.microsoft.com/office/drawing/2014/main" id="{AC38118A-964A-447D-8F19-08DD2CA7D36D}"/>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84">
                <a:extLst>
                  <a:ext uri="{FF2B5EF4-FFF2-40B4-BE49-F238E27FC236}">
                    <a16:creationId xmlns:a16="http://schemas.microsoft.com/office/drawing/2014/main" id="{5286D498-7ADC-428B-961B-D1F85D4794A3}"/>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85">
                <a:extLst>
                  <a:ext uri="{FF2B5EF4-FFF2-40B4-BE49-F238E27FC236}">
                    <a16:creationId xmlns:a16="http://schemas.microsoft.com/office/drawing/2014/main" id="{E06937EF-118A-4B76-A921-1D02E60F7AD3}"/>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86">
                <a:extLst>
                  <a:ext uri="{FF2B5EF4-FFF2-40B4-BE49-F238E27FC236}">
                    <a16:creationId xmlns:a16="http://schemas.microsoft.com/office/drawing/2014/main" id="{3D27FEDE-74AD-47D1-A061-38F8A5661F61}"/>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50">
              <a:extLst>
                <a:ext uri="{FF2B5EF4-FFF2-40B4-BE49-F238E27FC236}">
                  <a16:creationId xmlns:a16="http://schemas.microsoft.com/office/drawing/2014/main" id="{08F45B26-801C-4E86-B33C-88150579C4CE}"/>
                </a:ext>
              </a:extLst>
            </p:cNvPr>
            <p:cNvGrpSpPr/>
            <p:nvPr/>
          </p:nvGrpSpPr>
          <p:grpSpPr>
            <a:xfrm>
              <a:off x="4733020" y="4992670"/>
              <a:ext cx="2265032" cy="190910"/>
              <a:chOff x="4081346" y="4795024"/>
              <a:chExt cx="2265032" cy="190910"/>
            </a:xfrm>
            <a:solidFill>
              <a:schemeClr val="accent2"/>
            </a:solidFill>
          </p:grpSpPr>
          <p:sp>
            <p:nvSpPr>
              <p:cNvPr id="32" name="椭圆 71">
                <a:extLst>
                  <a:ext uri="{FF2B5EF4-FFF2-40B4-BE49-F238E27FC236}">
                    <a16:creationId xmlns:a16="http://schemas.microsoft.com/office/drawing/2014/main" id="{99572E40-9FE6-4717-B405-C3A727B40627}"/>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72">
                <a:extLst>
                  <a:ext uri="{FF2B5EF4-FFF2-40B4-BE49-F238E27FC236}">
                    <a16:creationId xmlns:a16="http://schemas.microsoft.com/office/drawing/2014/main" id="{6D9AE392-718E-4788-81F6-E9976424121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73">
                <a:extLst>
                  <a:ext uri="{FF2B5EF4-FFF2-40B4-BE49-F238E27FC236}">
                    <a16:creationId xmlns:a16="http://schemas.microsoft.com/office/drawing/2014/main" id="{D7D58D48-FED0-4392-AA37-C127C4197B8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74">
                <a:extLst>
                  <a:ext uri="{FF2B5EF4-FFF2-40B4-BE49-F238E27FC236}">
                    <a16:creationId xmlns:a16="http://schemas.microsoft.com/office/drawing/2014/main" id="{7CF88929-0D35-40CE-BCE4-6A46C2DD13C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75">
                <a:extLst>
                  <a:ext uri="{FF2B5EF4-FFF2-40B4-BE49-F238E27FC236}">
                    <a16:creationId xmlns:a16="http://schemas.microsoft.com/office/drawing/2014/main" id="{216D5B01-19B3-4D76-AF66-E62B44C5D4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76">
                <a:extLst>
                  <a:ext uri="{FF2B5EF4-FFF2-40B4-BE49-F238E27FC236}">
                    <a16:creationId xmlns:a16="http://schemas.microsoft.com/office/drawing/2014/main" id="{5AD85234-B6EA-40FA-BE5A-2F5D806DD1D4}"/>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77">
                <a:extLst>
                  <a:ext uri="{FF2B5EF4-FFF2-40B4-BE49-F238E27FC236}">
                    <a16:creationId xmlns:a16="http://schemas.microsoft.com/office/drawing/2014/main" id="{74FA8F67-E852-44DB-984B-7189B0801BE6}"/>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51">
              <a:extLst>
                <a:ext uri="{FF2B5EF4-FFF2-40B4-BE49-F238E27FC236}">
                  <a16:creationId xmlns:a16="http://schemas.microsoft.com/office/drawing/2014/main" id="{31B08C80-56D3-4B8B-9A43-B45427E861FA}"/>
                </a:ext>
              </a:extLst>
            </p:cNvPr>
            <p:cNvGrpSpPr/>
            <p:nvPr/>
          </p:nvGrpSpPr>
          <p:grpSpPr>
            <a:xfrm>
              <a:off x="4733020" y="5353823"/>
              <a:ext cx="2265032" cy="190910"/>
              <a:chOff x="4081346" y="4795024"/>
              <a:chExt cx="2265032" cy="190910"/>
            </a:xfrm>
            <a:solidFill>
              <a:schemeClr val="accent2"/>
            </a:solidFill>
          </p:grpSpPr>
          <p:sp>
            <p:nvSpPr>
              <p:cNvPr id="23" name="椭圆 62">
                <a:extLst>
                  <a:ext uri="{FF2B5EF4-FFF2-40B4-BE49-F238E27FC236}">
                    <a16:creationId xmlns:a16="http://schemas.microsoft.com/office/drawing/2014/main" id="{7939FE44-F24C-4EF4-BB13-2B0327E7B278}"/>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63">
                <a:extLst>
                  <a:ext uri="{FF2B5EF4-FFF2-40B4-BE49-F238E27FC236}">
                    <a16:creationId xmlns:a16="http://schemas.microsoft.com/office/drawing/2014/main" id="{7BC6C8CF-8F05-4B1E-B895-73928C0F0D3C}"/>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64">
                <a:extLst>
                  <a:ext uri="{FF2B5EF4-FFF2-40B4-BE49-F238E27FC236}">
                    <a16:creationId xmlns:a16="http://schemas.microsoft.com/office/drawing/2014/main" id="{DED0EE5C-F954-4107-B82E-A3243C0DDC54}"/>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65">
                <a:extLst>
                  <a:ext uri="{FF2B5EF4-FFF2-40B4-BE49-F238E27FC236}">
                    <a16:creationId xmlns:a16="http://schemas.microsoft.com/office/drawing/2014/main" id="{3C567C22-2BF7-4D59-A768-AD4E66DA65D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66">
                <a:extLst>
                  <a:ext uri="{FF2B5EF4-FFF2-40B4-BE49-F238E27FC236}">
                    <a16:creationId xmlns:a16="http://schemas.microsoft.com/office/drawing/2014/main" id="{870B056F-5469-440A-9C82-3C9BA49890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67">
                <a:extLst>
                  <a:ext uri="{FF2B5EF4-FFF2-40B4-BE49-F238E27FC236}">
                    <a16:creationId xmlns:a16="http://schemas.microsoft.com/office/drawing/2014/main" id="{A60DF19D-A90E-44F1-AA4A-ABD4CF666FA6}"/>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68">
                <a:extLst>
                  <a:ext uri="{FF2B5EF4-FFF2-40B4-BE49-F238E27FC236}">
                    <a16:creationId xmlns:a16="http://schemas.microsoft.com/office/drawing/2014/main" id="{3D0A7F57-C896-4559-8B1A-4868CC2E6E50}"/>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2">
              <a:extLst>
                <a:ext uri="{FF2B5EF4-FFF2-40B4-BE49-F238E27FC236}">
                  <a16:creationId xmlns:a16="http://schemas.microsoft.com/office/drawing/2014/main" id="{B4111C59-B88A-4C2B-AF43-3EAC12191D59}"/>
                </a:ext>
              </a:extLst>
            </p:cNvPr>
            <p:cNvGrpSpPr/>
            <p:nvPr userDrawn="1"/>
          </p:nvGrpSpPr>
          <p:grpSpPr>
            <a:xfrm>
              <a:off x="4733020" y="5714185"/>
              <a:ext cx="2265032" cy="190910"/>
              <a:chOff x="4081346" y="4795024"/>
              <a:chExt cx="2265032" cy="190910"/>
            </a:xfrm>
            <a:solidFill>
              <a:schemeClr val="accent2"/>
            </a:solidFill>
          </p:grpSpPr>
          <p:sp>
            <p:nvSpPr>
              <p:cNvPr id="14" name="椭圆 53">
                <a:extLst>
                  <a:ext uri="{FF2B5EF4-FFF2-40B4-BE49-F238E27FC236}">
                    <a16:creationId xmlns:a16="http://schemas.microsoft.com/office/drawing/2014/main" id="{DE988CD5-5206-4296-9592-BD7E1F95E631}"/>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54">
                <a:extLst>
                  <a:ext uri="{FF2B5EF4-FFF2-40B4-BE49-F238E27FC236}">
                    <a16:creationId xmlns:a16="http://schemas.microsoft.com/office/drawing/2014/main" id="{D5F6E632-E52E-414F-AFCE-2B49A1FD6AE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55">
                <a:extLst>
                  <a:ext uri="{FF2B5EF4-FFF2-40B4-BE49-F238E27FC236}">
                    <a16:creationId xmlns:a16="http://schemas.microsoft.com/office/drawing/2014/main" id="{4AEA56EB-EB05-4D0B-9788-F7755521D9A7}"/>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56">
                <a:extLst>
                  <a:ext uri="{FF2B5EF4-FFF2-40B4-BE49-F238E27FC236}">
                    <a16:creationId xmlns:a16="http://schemas.microsoft.com/office/drawing/2014/main" id="{9301EE99-8951-413E-83AD-AA60BF3C2A07}"/>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57">
                <a:extLst>
                  <a:ext uri="{FF2B5EF4-FFF2-40B4-BE49-F238E27FC236}">
                    <a16:creationId xmlns:a16="http://schemas.microsoft.com/office/drawing/2014/main" id="{656557ED-7280-4D04-8BF6-D9EEEA8837A8}"/>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58">
                <a:extLst>
                  <a:ext uri="{FF2B5EF4-FFF2-40B4-BE49-F238E27FC236}">
                    <a16:creationId xmlns:a16="http://schemas.microsoft.com/office/drawing/2014/main" id="{AF566853-09AC-4AEE-B2AF-B60E33F10FFC}"/>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59">
                <a:extLst>
                  <a:ext uri="{FF2B5EF4-FFF2-40B4-BE49-F238E27FC236}">
                    <a16:creationId xmlns:a16="http://schemas.microsoft.com/office/drawing/2014/main" id="{DB816F20-4708-4EF9-84DE-257FA9780605}"/>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投影片編號版面配置區 2"/>
          <p:cNvSpPr>
            <a:spLocks noGrp="1"/>
          </p:cNvSpPr>
          <p:nvPr>
            <p:ph type="sldNum" sz="quarter" idx="12"/>
          </p:nvPr>
        </p:nvSpPr>
        <p:spPr>
          <a:xfrm>
            <a:off x="6899064" y="4782002"/>
            <a:ext cx="2057400" cy="273844"/>
          </a:xfrm>
        </p:spPr>
        <p:txBody>
          <a:bodyPr/>
          <a:lstStyle/>
          <a:p>
            <a:fld id="{D2C41AFA-2B69-43B3-B79D-A75CCD4BFB46}" type="slidenum">
              <a:rPr lang="zh-TW" altLang="en-US" sz="1050" b="0" smtClean="0">
                <a:solidFill>
                  <a:schemeClr val="bg1">
                    <a:lumMod val="50000"/>
                  </a:schemeClr>
                </a:solidFill>
                <a:effectLst/>
                <a:latin typeface="微軟正黑體" panose="020B0604030504040204" pitchFamily="34" charset="-120"/>
                <a:ea typeface="微軟正黑體" panose="020B0604030504040204" pitchFamily="34" charset="-120"/>
              </a:rPr>
              <a:pPr/>
              <a:t>3</a:t>
            </a:fld>
            <a:endParaRPr lang="zh-TW" altLang="en-US" sz="1050" b="0" dirty="0">
              <a:solidFill>
                <a:schemeClr val="bg1">
                  <a:lumMod val="50000"/>
                </a:schemeClr>
              </a:solidFill>
              <a:effectLst/>
              <a:latin typeface="微軟正黑體" panose="020B0604030504040204" pitchFamily="34" charset="-120"/>
              <a:ea typeface="微軟正黑體" panose="020B0604030504040204" pitchFamily="34" charset="-120"/>
            </a:endParaRPr>
          </a:p>
        </p:txBody>
      </p:sp>
      <p:sp>
        <p:nvSpPr>
          <p:cNvPr id="50" name="标题 4"/>
          <p:cNvSpPr>
            <a:spLocks noGrp="1"/>
          </p:cNvSpPr>
          <p:nvPr>
            <p:ph type="title"/>
          </p:nvPr>
        </p:nvSpPr>
        <p:spPr>
          <a:xfrm>
            <a:off x="-756592" y="3723878"/>
            <a:ext cx="6871942" cy="895350"/>
          </a:xfrm>
        </p:spPr>
        <p:txBody>
          <a:bodyPr>
            <a:noAutofit/>
          </a:bodyPr>
          <a:lstStyle/>
          <a:p>
            <a:pPr lvl="0" algn="r"/>
            <a:r>
              <a:rPr lang="zh-TW" altLang="en-US" sz="4600" b="1" dirty="0">
                <a:solidFill>
                  <a:schemeClr val="tx2">
                    <a:lumMod val="50000"/>
                  </a:schemeClr>
                </a:solidFill>
                <a:effectLst/>
              </a:rPr>
              <a:t>序言</a:t>
            </a:r>
          </a:p>
        </p:txBody>
      </p:sp>
      <p:sp>
        <p:nvSpPr>
          <p:cNvPr id="51" name="文本框 8">
            <a:extLst>
              <a:ext uri="{FF2B5EF4-FFF2-40B4-BE49-F238E27FC236}">
                <a16:creationId xmlns:a16="http://schemas.microsoft.com/office/drawing/2014/main" id="{04F69230-F3A6-4586-9371-A858F4763E9F}"/>
              </a:ext>
            </a:extLst>
          </p:cNvPr>
          <p:cNvSpPr txBox="1"/>
          <p:nvPr/>
        </p:nvSpPr>
        <p:spPr>
          <a:xfrm>
            <a:off x="3014802" y="1416317"/>
            <a:ext cx="1733515" cy="1507227"/>
          </a:xfrm>
          <a:prstGeom prst="rect">
            <a:avLst/>
          </a:prstGeom>
          <a:noFill/>
          <a:ln w="117475">
            <a:noFill/>
          </a:ln>
        </p:spPr>
        <p:txBody>
          <a:bodyPr wrap="none" rtlCol="0">
            <a:prstTxWarp prst="textPlain">
              <a:avLst/>
            </a:prstTxWarp>
            <a:spAutoFit/>
          </a:bodyPr>
          <a:lstStyle/>
          <a:p>
            <a:r>
              <a:rPr lang="en-US" altLang="zh-CN" sz="800" spc="100" dirty="0">
                <a:solidFill>
                  <a:srgbClr val="0070C0"/>
                </a:solidFill>
                <a:latin typeface="Impact" panose="020B0806030902050204" pitchFamily="34" charset="0"/>
                <a:cs typeface="Arial" panose="020B0604020202020204" pitchFamily="34" charset="0"/>
              </a:rPr>
              <a:t>/</a:t>
            </a:r>
            <a:r>
              <a:rPr lang="en-US" altLang="zh-TW" sz="800" spc="100" dirty="0">
                <a:solidFill>
                  <a:srgbClr val="0070C0"/>
                </a:solidFill>
                <a:latin typeface="Impact" panose="020B0806030902050204" pitchFamily="34" charset="0"/>
                <a:cs typeface="Arial" panose="020B0604020202020204" pitchFamily="34" charset="0"/>
              </a:rPr>
              <a:t>01</a:t>
            </a:r>
            <a:endParaRPr lang="zh-CN" altLang="en-US" sz="800" spc="100" dirty="0">
              <a:solidFill>
                <a:srgbClr val="0070C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2098274171"/>
      </p:ext>
    </p:extLst>
  </p:cSld>
  <p:clrMapOvr>
    <a:masterClrMapping/>
  </p:clrMapOvr>
  <mc:AlternateContent xmlns:mc="http://schemas.openxmlformats.org/markup-compatibility/2006">
    <mc:Choice xmlns:p14="http://schemas.microsoft.com/office/powerpoint/2010/main" Requires="p14">
      <p:transition spd="slow" p14:dur="2000" advTm="3135"/>
    </mc:Choice>
    <mc:Fallback>
      <p:transition spd="slow" advTm="3135"/>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12" y="510117"/>
            <a:ext cx="9144000" cy="549465"/>
          </a:xfrm>
        </p:spPr>
        <p:txBody>
          <a:bodyPr>
            <a:normAutofit/>
          </a:bodyPr>
          <a:lstStyle/>
          <a:p>
            <a:pPr algn="l"/>
            <a:r>
              <a:rPr lang="zh-TW" altLang="en-US" b="0" dirty="0">
                <a:solidFill>
                  <a:schemeClr val="tx2"/>
                </a:solidFill>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低利</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資金狂潮</a:t>
            </a:r>
            <a:endParaRPr lang="en-US" dirty="0">
              <a:solidFill>
                <a:schemeClr val="tx2">
                  <a:lumMod val="50000"/>
                </a:schemeClr>
              </a:solidFill>
              <a:latin typeface="微軟正黑體" panose="020B0604030504040204" pitchFamily="34" charset="-120"/>
              <a:ea typeface="微軟正黑體" panose="020B0604030504040204" pitchFamily="34" charset="-120"/>
            </a:endParaRPr>
          </a:p>
        </p:txBody>
      </p:sp>
      <p:pic>
        <p:nvPicPr>
          <p:cNvPr id="9" name="Picture 2" descr="https://images.wealth.com.tw/uploads/image/file/15970/009.jpg"/>
          <p:cNvPicPr>
            <a:picLocks noGrp="1" noChangeAspect="1" noChangeArrowheads="1"/>
          </p:cNvPicPr>
          <p:nvPr>
            <p:ph type="pic" sz="quarter" idx="4294967295"/>
          </p:nvPr>
        </p:nvPicPr>
        <p:blipFill>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886" r="886"/>
          <a:stretch>
            <a:fillRect/>
          </a:stretch>
        </p:blipFill>
        <p:spPr bwMode="auto">
          <a:xfrm>
            <a:off x="233362" y="1223491"/>
            <a:ext cx="4338638" cy="3292475"/>
          </a:xfrm>
          <a:prstGeom prst="rect">
            <a:avLst/>
          </a:prstGeom>
          <a:noFill/>
          <a:ln>
            <a:solidFill>
              <a:srgbClr val="FFB140"/>
            </a:solidFill>
          </a:ln>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16B372E0-07F0-4C03-A2BD-580B04E509E9}"/>
              </a:ext>
            </a:extLst>
          </p:cNvPr>
          <p:cNvSpPr/>
          <p:nvPr/>
        </p:nvSpPr>
        <p:spPr>
          <a:xfrm>
            <a:off x="4981936" y="1203598"/>
            <a:ext cx="3847739" cy="32811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p:cNvSpPr txBox="1"/>
          <p:nvPr/>
        </p:nvSpPr>
        <p:spPr>
          <a:xfrm>
            <a:off x="5250657" y="1279089"/>
            <a:ext cx="3264694" cy="2585323"/>
          </a:xfrm>
          <a:prstGeom prst="rect">
            <a:avLst/>
          </a:prstGeom>
          <a:noFill/>
        </p:spPr>
        <p:txBody>
          <a:bodyPr wrap="square" lIns="81000" numCol="1" spcCol="0" rtlCol="0" anchor="ctr">
            <a:spAutoFit/>
          </a:bodyPr>
          <a:lstStyle/>
          <a:p>
            <a:pPr marL="271463" indent="-216694">
              <a:lnSpc>
                <a:spcPct val="150000"/>
              </a:lnSpc>
            </a:pPr>
            <a:r>
              <a:rPr lang="en-US" altLang="zh-TW"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1.</a:t>
            </a:r>
            <a:r>
              <a:rPr lang="zh-TW" altLang="en-US"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後疫情時代，貨幣寬鬆，利率不斷下修。</a:t>
            </a:r>
            <a:endParaRPr lang="en-US" altLang="zh-TW"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endParaRPr>
          </a:p>
          <a:p>
            <a:pPr marL="265510" indent="-210741">
              <a:lnSpc>
                <a:spcPct val="150000"/>
              </a:lnSpc>
            </a:pPr>
            <a:r>
              <a:rPr lang="en-US" altLang="zh-TW"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2.</a:t>
            </a:r>
            <a:r>
              <a:rPr lang="zh-TW" altLang="en-US"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資金回流，股市大漲，獲利轉進房市。</a:t>
            </a:r>
            <a:endParaRPr lang="en-US" altLang="zh-TW"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endParaRPr>
          </a:p>
          <a:p>
            <a:pPr marL="265510" indent="-210741">
              <a:lnSpc>
                <a:spcPct val="150000"/>
              </a:lnSpc>
            </a:pPr>
            <a:r>
              <a:rPr lang="en-US" altLang="zh-TW"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3.</a:t>
            </a:r>
            <a:r>
              <a:rPr lang="zh-TW" altLang="en-US"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園區榮景，帶動換屋或購屋需求</a:t>
            </a:r>
            <a:endParaRPr lang="en-US" b="1" kern="1000"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endParaRPr>
          </a:p>
        </p:txBody>
      </p:sp>
      <p:sp>
        <p:nvSpPr>
          <p:cNvPr id="7" name="投影片編號版面配置區 3"/>
          <p:cNvSpPr txBox="1">
            <a:spLocks/>
          </p:cNvSpPr>
          <p:nvPr/>
        </p:nvSpPr>
        <p:spPr>
          <a:xfrm>
            <a:off x="8802143" y="4846682"/>
            <a:ext cx="308657" cy="296818"/>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825" dirty="0">
                <a:solidFill>
                  <a:schemeClr val="bg2">
                    <a:lumMod val="10000"/>
                  </a:schemeClr>
                </a:solidFill>
                <a:latin typeface="微軟正黑體" panose="020B0604030504040204" pitchFamily="34" charset="-120"/>
                <a:ea typeface="微軟正黑體" panose="020B0604030504040204" pitchFamily="34" charset="-120"/>
              </a:rPr>
              <a:t>4</a:t>
            </a:r>
            <a:endParaRPr lang="zh-CN" altLang="en-US" sz="825" dirty="0">
              <a:solidFill>
                <a:schemeClr val="bg2">
                  <a:lumMod val="1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59877907"/>
      </p:ext>
    </p:extLst>
  </p:cSld>
  <p:clrMapOvr>
    <a:masterClrMapping/>
  </p:clrMapOvr>
  <p:transition spd="slow" advTm="57209">
    <p:cover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510117"/>
            <a:ext cx="9144000" cy="549465"/>
          </a:xfrm>
        </p:spPr>
        <p:txBody>
          <a:bodyPr>
            <a:normAutofit/>
          </a:bodyPr>
          <a:lstStyle/>
          <a:p>
            <a:pPr algn="l"/>
            <a:r>
              <a:rPr lang="zh-TW" altLang="en-US" b="0" dirty="0">
                <a:solidFill>
                  <a:schemeClr val="tx2"/>
                </a:solidFill>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投機</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投資</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排擠自住</a:t>
            </a:r>
            <a:endParaRPr 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16" name="Rectangle 15">
            <a:extLst>
              <a:ext uri="{FF2B5EF4-FFF2-40B4-BE49-F238E27FC236}">
                <a16:creationId xmlns:a16="http://schemas.microsoft.com/office/drawing/2014/main" id="{16B372E0-07F0-4C03-A2BD-580B04E509E9}"/>
              </a:ext>
            </a:extLst>
          </p:cNvPr>
          <p:cNvSpPr/>
          <p:nvPr/>
        </p:nvSpPr>
        <p:spPr>
          <a:xfrm>
            <a:off x="5101389" y="1075897"/>
            <a:ext cx="3430719" cy="1724025"/>
          </a:xfrm>
          <a:prstGeom prst="rect">
            <a:avLst/>
          </a:prstGeom>
          <a:noFill/>
          <a:ln w="28575">
            <a:solidFill>
              <a:srgbClr val="FFB1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p:cNvSpPr txBox="1"/>
          <p:nvPr/>
        </p:nvSpPr>
        <p:spPr>
          <a:xfrm>
            <a:off x="5309917" y="1059582"/>
            <a:ext cx="3222490" cy="1754326"/>
          </a:xfrm>
          <a:prstGeom prst="rect">
            <a:avLst/>
          </a:prstGeom>
          <a:noFill/>
        </p:spPr>
        <p:txBody>
          <a:bodyPr wrap="square" numCol="1" spcCol="0" rtlCol="0" anchor="ctr">
            <a:spAutoFit/>
          </a:bodyPr>
          <a:lstStyle/>
          <a:p>
            <a:pPr marL="200025" indent="-200025">
              <a:lnSpc>
                <a:spcPct val="150000"/>
              </a:lnSpc>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rPr>
              <a:t>1.</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rPr>
              <a:t>排隊買房，單日完銷，時有所聞。</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endParaRPr>
          </a:p>
          <a:p>
            <a:pPr marL="200025" indent="-200025">
              <a:lnSpc>
                <a:spcPct val="150000"/>
              </a:lnSpc>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rPr>
              <a:t>2.</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rPr>
              <a:t>群組揪團買屋，先選先贏。</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endParaRPr>
          </a:p>
          <a:p>
            <a:pPr marL="200025" indent="-200025">
              <a:lnSpc>
                <a:spcPct val="150000"/>
              </a:lnSpc>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rPr>
              <a:t>3.</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rPr>
              <a:t>紅單轉手，低成本高報酬。</a:t>
            </a:r>
            <a:endParaRPr lang="en-US" b="1" dirty="0">
              <a:solidFill>
                <a:schemeClr val="accent5">
                  <a:lumMod val="75000"/>
                </a:schemeClr>
              </a:solidFill>
              <a:latin typeface="微軟正黑體" panose="020B0604030504040204" pitchFamily="34" charset="-120"/>
              <a:ea typeface="微軟正黑體" panose="020B0604030504040204" pitchFamily="34" charset="-120"/>
              <a:cs typeface="Montserrat Light" charset="0"/>
            </a:endParaRPr>
          </a:p>
        </p:txBody>
      </p:sp>
      <p:pic>
        <p:nvPicPr>
          <p:cNvPr id="12" name="圖片 11" descr="畫面剪輯"/>
          <p:cNvPicPr>
            <a:picLocks noChangeAspect="1"/>
          </p:cNvPicPr>
          <p:nvPr/>
        </p:nvPicPr>
        <p:blipFill rotWithShape="1">
          <a:blip r:embed="rId2">
            <a:extLst>
              <a:ext uri="{28A0092B-C50C-407E-A947-70E740481C1C}">
                <a14:useLocalDpi xmlns:a14="http://schemas.microsoft.com/office/drawing/2010/main" val="0"/>
              </a:ext>
            </a:extLst>
          </a:blip>
          <a:srcRect t="18645"/>
          <a:stretch/>
        </p:blipFill>
        <p:spPr>
          <a:xfrm>
            <a:off x="516495" y="1000125"/>
            <a:ext cx="4042682" cy="622228"/>
          </a:xfrm>
          <a:prstGeom prst="rect">
            <a:avLst/>
          </a:prstGeom>
        </p:spPr>
      </p:pic>
      <p:pic>
        <p:nvPicPr>
          <p:cNvPr id="15" name="圖片 14" descr="畫面剪輯"/>
          <p:cNvPicPr>
            <a:picLocks noChangeAspect="1"/>
          </p:cNvPicPr>
          <p:nvPr/>
        </p:nvPicPr>
        <p:blipFill rotWithShape="1">
          <a:blip r:embed="rId3">
            <a:extLst>
              <a:ext uri="{28A0092B-C50C-407E-A947-70E740481C1C}">
                <a14:useLocalDpi xmlns:a14="http://schemas.microsoft.com/office/drawing/2010/main" val="0"/>
              </a:ext>
            </a:extLst>
          </a:blip>
          <a:srcRect b="2803"/>
          <a:stretch/>
        </p:blipFill>
        <p:spPr>
          <a:xfrm>
            <a:off x="502444" y="1635919"/>
            <a:ext cx="4233493" cy="3179690"/>
          </a:xfrm>
          <a:prstGeom prst="rect">
            <a:avLst/>
          </a:prstGeom>
        </p:spPr>
      </p:pic>
      <p:cxnSp>
        <p:nvCxnSpPr>
          <p:cNvPr id="18" name="直線接點 17"/>
          <p:cNvCxnSpPr/>
          <p:nvPr/>
        </p:nvCxnSpPr>
        <p:spPr>
          <a:xfrm>
            <a:off x="2264569" y="2257425"/>
            <a:ext cx="197167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a:off x="871537" y="4764882"/>
            <a:ext cx="2986088" cy="71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2052" name="Picture 4" descr="新聞] 竹北奇蹟！禁賣紅單椰林華興案得蹲2天搶- 看板home-sale | PTT職涯區"/>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444" y="1622353"/>
            <a:ext cx="1762125" cy="2046557"/>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15">
            <a:extLst>
              <a:ext uri="{FF2B5EF4-FFF2-40B4-BE49-F238E27FC236}">
                <a16:creationId xmlns:a16="http://schemas.microsoft.com/office/drawing/2014/main" id="{16B372E0-07F0-4C03-A2BD-580B04E509E9}"/>
              </a:ext>
            </a:extLst>
          </p:cNvPr>
          <p:cNvSpPr/>
          <p:nvPr/>
        </p:nvSpPr>
        <p:spPr>
          <a:xfrm>
            <a:off x="5087639" y="3329679"/>
            <a:ext cx="3458220" cy="1521050"/>
          </a:xfrm>
          <a:prstGeom prst="rect">
            <a:avLst/>
          </a:prstGeom>
          <a:solidFill>
            <a:srgbClr val="FFB1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TextBox 12"/>
          <p:cNvSpPr txBox="1"/>
          <p:nvPr/>
        </p:nvSpPr>
        <p:spPr>
          <a:xfrm>
            <a:off x="5278995" y="3441521"/>
            <a:ext cx="3222490" cy="1338828"/>
          </a:xfrm>
          <a:prstGeom prst="rect">
            <a:avLst/>
          </a:prstGeom>
          <a:noFill/>
        </p:spPr>
        <p:txBody>
          <a:bodyPr wrap="square" numCol="1" spcCol="0" rtlCol="0" anchor="ctr">
            <a:spAutoFit/>
          </a:bodyPr>
          <a:lstStyle/>
          <a:p>
            <a:pPr marL="200025" indent="-200025">
              <a:lnSpc>
                <a:spcPct val="150000"/>
              </a:lnSpc>
            </a:pPr>
            <a:r>
              <a:rPr lang="en-US" altLang="zh-TW"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1.</a:t>
            </a:r>
            <a:r>
              <a:rPr lang="zh-TW" altLang="en-US"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剛性需求，擔心</a:t>
            </a:r>
            <a:r>
              <a:rPr lang="zh-TW" altLang="en-US" b="1" dirty="0">
                <a:solidFill>
                  <a:srgbClr val="0000FF"/>
                </a:solidFill>
                <a:latin typeface="微軟正黑體" panose="020B0604030504040204" pitchFamily="34" charset="-120"/>
                <a:ea typeface="微軟正黑體" panose="020B0604030504040204" pitchFamily="34" charset="-120"/>
                <a:cs typeface="Montserrat Light" charset="0"/>
              </a:rPr>
              <a:t>買不到</a:t>
            </a:r>
            <a:r>
              <a:rPr lang="zh-TW" altLang="en-US"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房。</a:t>
            </a:r>
            <a:endParaRPr lang="en-US" altLang="zh-TW"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endParaRPr>
          </a:p>
          <a:p>
            <a:pPr marL="200025" indent="-200025">
              <a:lnSpc>
                <a:spcPct val="150000"/>
              </a:lnSpc>
            </a:pPr>
            <a:r>
              <a:rPr lang="en-US" altLang="zh-TW"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2.</a:t>
            </a:r>
            <a:r>
              <a:rPr lang="zh-TW" altLang="en-US"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轉手墊高，房價不斷</a:t>
            </a:r>
            <a:r>
              <a:rPr lang="zh-TW" altLang="en-US" b="1" dirty="0">
                <a:solidFill>
                  <a:srgbClr val="0000FF"/>
                </a:solidFill>
                <a:latin typeface="微軟正黑體" panose="020B0604030504040204" pitchFamily="34" charset="-120"/>
                <a:ea typeface="微軟正黑體" panose="020B0604030504040204" pitchFamily="34" charset="-120"/>
                <a:cs typeface="Montserrat Light" charset="0"/>
              </a:rPr>
              <a:t>上漲</a:t>
            </a:r>
            <a:r>
              <a:rPr lang="zh-TW" altLang="en-US"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a:t>
            </a:r>
            <a:endParaRPr lang="en-US" altLang="zh-TW"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endParaRPr>
          </a:p>
          <a:p>
            <a:pPr marL="200025" indent="-200025">
              <a:lnSpc>
                <a:spcPct val="150000"/>
              </a:lnSpc>
            </a:pPr>
            <a:r>
              <a:rPr lang="en-US" altLang="zh-TW"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3.</a:t>
            </a:r>
            <a:r>
              <a:rPr lang="zh-TW" altLang="en-US"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實際需求者，</a:t>
            </a:r>
            <a:r>
              <a:rPr lang="zh-TW" altLang="en-US" b="1" dirty="0">
                <a:solidFill>
                  <a:srgbClr val="0000FF"/>
                </a:solidFill>
                <a:latin typeface="微軟正黑體" panose="020B0604030504040204" pitchFamily="34" charset="-120"/>
                <a:ea typeface="微軟正黑體" panose="020B0604030504040204" pitchFamily="34" charset="-120"/>
                <a:cs typeface="Montserrat Light" charset="0"/>
              </a:rPr>
              <a:t>買不起</a:t>
            </a:r>
            <a:r>
              <a:rPr lang="zh-TW" altLang="en-US"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rPr>
              <a:t>房。</a:t>
            </a:r>
            <a:endParaRPr lang="en-US" b="1" dirty="0">
              <a:solidFill>
                <a:schemeClr val="accent5">
                  <a:lumMod val="50000"/>
                </a:schemeClr>
              </a:solidFill>
              <a:latin typeface="微軟正黑體" panose="020B0604030504040204" pitchFamily="34" charset="-120"/>
              <a:ea typeface="微軟正黑體" panose="020B0604030504040204" pitchFamily="34" charset="-120"/>
              <a:cs typeface="Montserrat Light" charset="0"/>
            </a:endParaRPr>
          </a:p>
        </p:txBody>
      </p:sp>
      <p:grpSp>
        <p:nvGrpSpPr>
          <p:cNvPr id="25" name="群組 24"/>
          <p:cNvGrpSpPr/>
          <p:nvPr/>
        </p:nvGrpSpPr>
        <p:grpSpPr>
          <a:xfrm rot="155038">
            <a:off x="6757461" y="2860430"/>
            <a:ext cx="241673" cy="423683"/>
            <a:chOff x="8909373" y="3468622"/>
            <a:chExt cx="322231" cy="583851"/>
          </a:xfrm>
        </p:grpSpPr>
        <p:sp>
          <p:nvSpPr>
            <p:cNvPr id="24" name="＞形箭號 23"/>
            <p:cNvSpPr/>
            <p:nvPr/>
          </p:nvSpPr>
          <p:spPr>
            <a:xfrm rot="5219782">
              <a:off x="8938276" y="3439719"/>
              <a:ext cx="245377" cy="303183"/>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sz="1350">
                <a:solidFill>
                  <a:schemeClr val="tx1"/>
                </a:solidFill>
              </a:endParaRPr>
            </a:p>
          </p:txBody>
        </p:sp>
        <p:sp>
          <p:nvSpPr>
            <p:cNvPr id="29" name="＞形箭號 28"/>
            <p:cNvSpPr/>
            <p:nvPr/>
          </p:nvSpPr>
          <p:spPr>
            <a:xfrm rot="5219782">
              <a:off x="8947799" y="3608296"/>
              <a:ext cx="245377" cy="303183"/>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sz="1350">
                <a:solidFill>
                  <a:schemeClr val="tx1"/>
                </a:solidFill>
              </a:endParaRPr>
            </a:p>
          </p:txBody>
        </p:sp>
        <p:sp>
          <p:nvSpPr>
            <p:cNvPr id="30" name="＞形箭號 29"/>
            <p:cNvSpPr/>
            <p:nvPr/>
          </p:nvSpPr>
          <p:spPr>
            <a:xfrm rot="5219782">
              <a:off x="8957324" y="3778193"/>
              <a:ext cx="245377" cy="303183"/>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sz="1350">
                <a:solidFill>
                  <a:schemeClr val="tx1"/>
                </a:solidFill>
              </a:endParaRPr>
            </a:p>
          </p:txBody>
        </p:sp>
      </p:grpSp>
      <p:cxnSp>
        <p:nvCxnSpPr>
          <p:cNvPr id="17" name="直線接點 16"/>
          <p:cNvCxnSpPr/>
          <p:nvPr/>
        </p:nvCxnSpPr>
        <p:spPr>
          <a:xfrm>
            <a:off x="2264569" y="2393157"/>
            <a:ext cx="635794"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投影片編號版面配置區 3"/>
          <p:cNvSpPr txBox="1">
            <a:spLocks/>
          </p:cNvSpPr>
          <p:nvPr/>
        </p:nvSpPr>
        <p:spPr>
          <a:xfrm>
            <a:off x="8676456" y="4876006"/>
            <a:ext cx="308657" cy="296818"/>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825" dirty="0">
                <a:latin typeface="微軟正黑體" panose="020B0604030504040204" pitchFamily="34" charset="-120"/>
                <a:ea typeface="微軟正黑體" panose="020B0604030504040204" pitchFamily="34" charset="-120"/>
              </a:rPr>
              <a:t>4</a:t>
            </a:r>
            <a:endParaRPr lang="zh-CN" altLang="en-US" sz="825"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73159621"/>
      </p:ext>
    </p:extLst>
  </p:cSld>
  <p:clrMapOvr>
    <a:masterClrMapping/>
  </p:clrMapOvr>
  <p:transition spd="slow" advTm="43911">
    <p:cover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8520" y="483518"/>
            <a:ext cx="9144000" cy="549465"/>
          </a:xfrm>
        </p:spPr>
        <p:txBody>
          <a:bodyPr>
            <a:normAutofit/>
          </a:bodyPr>
          <a:lstStyle/>
          <a:p>
            <a:pPr algn="l"/>
            <a:r>
              <a:rPr lang="zh-TW" altLang="en-US" b="0" dirty="0">
                <a:solidFill>
                  <a:schemeClr val="tx2"/>
                </a:solidFill>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健全房地產市場方案</a:t>
            </a:r>
            <a:endParaRPr lang="en-US" dirty="0">
              <a:solidFill>
                <a:schemeClr val="tx2">
                  <a:lumMod val="50000"/>
                </a:schemeClr>
              </a:solidFill>
              <a:latin typeface="微軟正黑體" panose="020B0604030504040204" pitchFamily="34" charset="-120"/>
              <a:ea typeface="微軟正黑體" panose="020B0604030504040204" pitchFamily="34" charset="-120"/>
            </a:endParaRPr>
          </a:p>
        </p:txBody>
      </p:sp>
      <p:pic>
        <p:nvPicPr>
          <p:cNvPr id="4098" name="Picture 2" descr="未提供相片說明。"/>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619" y="1131888"/>
            <a:ext cx="4723488" cy="3816126"/>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444753" y="1148156"/>
            <a:ext cx="3087687" cy="3687865"/>
          </a:xfrm>
          <a:prstGeom prst="rect">
            <a:avLst/>
          </a:prstGeom>
          <a:noFill/>
          <a:ln>
            <a:solidFill>
              <a:srgbClr val="D1C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pic>
        <p:nvPicPr>
          <p:cNvPr id="8" name="圖片 7" descr="畫面剪輯"/>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3751" y="1131589"/>
            <a:ext cx="3027731" cy="572221"/>
          </a:xfrm>
          <a:prstGeom prst="rect">
            <a:avLst/>
          </a:prstGeom>
        </p:spPr>
      </p:pic>
      <p:pic>
        <p:nvPicPr>
          <p:cNvPr id="9" name="圖片 8" descr="畫面剪輯"/>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8313" y="1635646"/>
            <a:ext cx="3063169" cy="2158850"/>
          </a:xfrm>
          <a:prstGeom prst="rect">
            <a:avLst/>
          </a:prstGeom>
        </p:spPr>
      </p:pic>
      <p:pic>
        <p:nvPicPr>
          <p:cNvPr id="11" name="圖片 10" descr="畫面剪輯"/>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3253" y="3735374"/>
            <a:ext cx="3168725" cy="1265948"/>
          </a:xfrm>
          <a:prstGeom prst="rect">
            <a:avLst/>
          </a:prstGeom>
        </p:spPr>
      </p:pic>
      <p:sp>
        <p:nvSpPr>
          <p:cNvPr id="12" name="文字方塊 11"/>
          <p:cNvSpPr txBox="1"/>
          <p:nvPr/>
        </p:nvSpPr>
        <p:spPr>
          <a:xfrm>
            <a:off x="7487759" y="1347614"/>
            <a:ext cx="1080119" cy="184666"/>
          </a:xfrm>
          <a:prstGeom prst="rect">
            <a:avLst/>
          </a:prstGeom>
          <a:noFill/>
        </p:spPr>
        <p:txBody>
          <a:bodyPr wrap="square" rtlCol="0">
            <a:spAutoFit/>
          </a:bodyPr>
          <a:lstStyle/>
          <a:p>
            <a:pPr algn="r"/>
            <a:r>
              <a:rPr lang="en-US" altLang="zh-TW" sz="600" dirty="0">
                <a:latin typeface="微軟正黑體" panose="020B0604030504040204" pitchFamily="34" charset="-120"/>
                <a:ea typeface="微軟正黑體" panose="020B0604030504040204" pitchFamily="34" charset="-120"/>
              </a:rPr>
              <a:t>110.04.09</a:t>
            </a:r>
            <a:r>
              <a:rPr lang="zh-TW" altLang="en-US" sz="600" dirty="0">
                <a:latin typeface="微軟正黑體" panose="020B0604030504040204" pitchFamily="34" charset="-120"/>
                <a:ea typeface="微軟正黑體" panose="020B0604030504040204" pitchFamily="34" charset="-120"/>
              </a:rPr>
              <a:t>中央社報導</a:t>
            </a:r>
          </a:p>
        </p:txBody>
      </p:sp>
      <p:sp>
        <p:nvSpPr>
          <p:cNvPr id="10" name="投影片編號版面配置區 3"/>
          <p:cNvSpPr txBox="1">
            <a:spLocks/>
          </p:cNvSpPr>
          <p:nvPr/>
        </p:nvSpPr>
        <p:spPr>
          <a:xfrm>
            <a:off x="8799222" y="4812031"/>
            <a:ext cx="308657" cy="296818"/>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825" dirty="0">
                <a:solidFill>
                  <a:schemeClr val="bg2">
                    <a:lumMod val="10000"/>
                  </a:schemeClr>
                </a:solidFill>
                <a:latin typeface="微軟正黑體" panose="020B0604030504040204" pitchFamily="34" charset="-120"/>
                <a:ea typeface="微軟正黑體" panose="020B0604030504040204" pitchFamily="34" charset="-120"/>
              </a:rPr>
              <a:t>7</a:t>
            </a:r>
            <a:endParaRPr lang="zh-CN" altLang="en-US" sz="825" dirty="0">
              <a:solidFill>
                <a:schemeClr val="bg2">
                  <a:lumMod val="1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65282780"/>
      </p:ext>
    </p:extLst>
  </p:cSld>
  <p:clrMapOvr>
    <a:masterClrMapping/>
  </p:clrMapOvr>
  <p:transition spd="slow" advTm="35929">
    <p:cover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圖片 38"/>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7200"/>
                    </a14:imgEffect>
                    <a14:imgEffect>
                      <a14:saturation sat="95000"/>
                    </a14:imgEffect>
                  </a14:imgLayer>
                </a14:imgProps>
              </a:ext>
              <a:ext uri="{28A0092B-C50C-407E-A947-70E740481C1C}">
                <a14:useLocalDpi xmlns:a14="http://schemas.microsoft.com/office/drawing/2010/main" val="0"/>
              </a:ext>
            </a:extLst>
          </a:blip>
          <a:srcRect l="9430" r="12911"/>
          <a:stretch/>
        </p:blipFill>
        <p:spPr>
          <a:xfrm>
            <a:off x="5580112" y="1995686"/>
            <a:ext cx="3484213" cy="2991049"/>
          </a:xfrm>
          <a:prstGeom prst="rect">
            <a:avLst/>
          </a:prstGeom>
        </p:spPr>
      </p:pic>
      <p:grpSp>
        <p:nvGrpSpPr>
          <p:cNvPr id="9" name="组合 48">
            <a:extLst>
              <a:ext uri="{FF2B5EF4-FFF2-40B4-BE49-F238E27FC236}">
                <a16:creationId xmlns:a16="http://schemas.microsoft.com/office/drawing/2014/main" id="{8E8C045C-0EE3-4BF5-A3A4-43E6B46253A1}"/>
              </a:ext>
            </a:extLst>
          </p:cNvPr>
          <p:cNvGrpSpPr/>
          <p:nvPr/>
        </p:nvGrpSpPr>
        <p:grpSpPr>
          <a:xfrm>
            <a:off x="3945771" y="2643758"/>
            <a:ext cx="1662207" cy="934623"/>
            <a:chOff x="4733020" y="4631517"/>
            <a:chExt cx="2265032" cy="1273578"/>
          </a:xfrm>
        </p:grpSpPr>
        <p:grpSp>
          <p:nvGrpSpPr>
            <p:cNvPr id="10" name="组合 49">
              <a:extLst>
                <a:ext uri="{FF2B5EF4-FFF2-40B4-BE49-F238E27FC236}">
                  <a16:creationId xmlns:a16="http://schemas.microsoft.com/office/drawing/2014/main" id="{BD0A42E8-8745-43BF-8BA4-ADFA060FE7D6}"/>
                </a:ext>
              </a:extLst>
            </p:cNvPr>
            <p:cNvGrpSpPr/>
            <p:nvPr/>
          </p:nvGrpSpPr>
          <p:grpSpPr>
            <a:xfrm>
              <a:off x="4733020" y="4631517"/>
              <a:ext cx="2265032" cy="190910"/>
              <a:chOff x="4081346" y="4795024"/>
              <a:chExt cx="2265032" cy="190910"/>
            </a:xfrm>
            <a:solidFill>
              <a:schemeClr val="accent2"/>
            </a:solidFill>
          </p:grpSpPr>
          <p:sp>
            <p:nvSpPr>
              <p:cNvPr id="41" name="椭圆 80">
                <a:extLst>
                  <a:ext uri="{FF2B5EF4-FFF2-40B4-BE49-F238E27FC236}">
                    <a16:creationId xmlns:a16="http://schemas.microsoft.com/office/drawing/2014/main" id="{FA895735-DE8B-4674-8F8E-C9F7D4F16F95}"/>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81">
                <a:extLst>
                  <a:ext uri="{FF2B5EF4-FFF2-40B4-BE49-F238E27FC236}">
                    <a16:creationId xmlns:a16="http://schemas.microsoft.com/office/drawing/2014/main" id="{F57104D7-962A-4B1C-AAFD-592307742629}"/>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82">
                <a:extLst>
                  <a:ext uri="{FF2B5EF4-FFF2-40B4-BE49-F238E27FC236}">
                    <a16:creationId xmlns:a16="http://schemas.microsoft.com/office/drawing/2014/main" id="{853332F5-A38B-4BE7-97F3-F7E28FA79A5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83">
                <a:extLst>
                  <a:ext uri="{FF2B5EF4-FFF2-40B4-BE49-F238E27FC236}">
                    <a16:creationId xmlns:a16="http://schemas.microsoft.com/office/drawing/2014/main" id="{AC38118A-964A-447D-8F19-08DD2CA7D36D}"/>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84">
                <a:extLst>
                  <a:ext uri="{FF2B5EF4-FFF2-40B4-BE49-F238E27FC236}">
                    <a16:creationId xmlns:a16="http://schemas.microsoft.com/office/drawing/2014/main" id="{5286D498-7ADC-428B-961B-D1F85D4794A3}"/>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85">
                <a:extLst>
                  <a:ext uri="{FF2B5EF4-FFF2-40B4-BE49-F238E27FC236}">
                    <a16:creationId xmlns:a16="http://schemas.microsoft.com/office/drawing/2014/main" id="{E06937EF-118A-4B76-A921-1D02E60F7AD3}"/>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86">
                <a:extLst>
                  <a:ext uri="{FF2B5EF4-FFF2-40B4-BE49-F238E27FC236}">
                    <a16:creationId xmlns:a16="http://schemas.microsoft.com/office/drawing/2014/main" id="{3D27FEDE-74AD-47D1-A061-38F8A5661F61}"/>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50">
              <a:extLst>
                <a:ext uri="{FF2B5EF4-FFF2-40B4-BE49-F238E27FC236}">
                  <a16:creationId xmlns:a16="http://schemas.microsoft.com/office/drawing/2014/main" id="{08F45B26-801C-4E86-B33C-88150579C4CE}"/>
                </a:ext>
              </a:extLst>
            </p:cNvPr>
            <p:cNvGrpSpPr/>
            <p:nvPr/>
          </p:nvGrpSpPr>
          <p:grpSpPr>
            <a:xfrm>
              <a:off x="4733020" y="4992670"/>
              <a:ext cx="2265032" cy="190910"/>
              <a:chOff x="4081346" y="4795024"/>
              <a:chExt cx="2265032" cy="190910"/>
            </a:xfrm>
            <a:solidFill>
              <a:schemeClr val="accent2"/>
            </a:solidFill>
          </p:grpSpPr>
          <p:sp>
            <p:nvSpPr>
              <p:cNvPr id="32" name="椭圆 71">
                <a:extLst>
                  <a:ext uri="{FF2B5EF4-FFF2-40B4-BE49-F238E27FC236}">
                    <a16:creationId xmlns:a16="http://schemas.microsoft.com/office/drawing/2014/main" id="{99572E40-9FE6-4717-B405-C3A727B40627}"/>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72">
                <a:extLst>
                  <a:ext uri="{FF2B5EF4-FFF2-40B4-BE49-F238E27FC236}">
                    <a16:creationId xmlns:a16="http://schemas.microsoft.com/office/drawing/2014/main" id="{6D9AE392-718E-4788-81F6-E9976424121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73">
                <a:extLst>
                  <a:ext uri="{FF2B5EF4-FFF2-40B4-BE49-F238E27FC236}">
                    <a16:creationId xmlns:a16="http://schemas.microsoft.com/office/drawing/2014/main" id="{D7D58D48-FED0-4392-AA37-C127C4197B8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74">
                <a:extLst>
                  <a:ext uri="{FF2B5EF4-FFF2-40B4-BE49-F238E27FC236}">
                    <a16:creationId xmlns:a16="http://schemas.microsoft.com/office/drawing/2014/main" id="{7CF88929-0D35-40CE-BCE4-6A46C2DD13C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75">
                <a:extLst>
                  <a:ext uri="{FF2B5EF4-FFF2-40B4-BE49-F238E27FC236}">
                    <a16:creationId xmlns:a16="http://schemas.microsoft.com/office/drawing/2014/main" id="{216D5B01-19B3-4D76-AF66-E62B44C5D4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76">
                <a:extLst>
                  <a:ext uri="{FF2B5EF4-FFF2-40B4-BE49-F238E27FC236}">
                    <a16:creationId xmlns:a16="http://schemas.microsoft.com/office/drawing/2014/main" id="{5AD85234-B6EA-40FA-BE5A-2F5D806DD1D4}"/>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77">
                <a:extLst>
                  <a:ext uri="{FF2B5EF4-FFF2-40B4-BE49-F238E27FC236}">
                    <a16:creationId xmlns:a16="http://schemas.microsoft.com/office/drawing/2014/main" id="{74FA8F67-E852-44DB-984B-7189B0801BE6}"/>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51">
              <a:extLst>
                <a:ext uri="{FF2B5EF4-FFF2-40B4-BE49-F238E27FC236}">
                  <a16:creationId xmlns:a16="http://schemas.microsoft.com/office/drawing/2014/main" id="{31B08C80-56D3-4B8B-9A43-B45427E861FA}"/>
                </a:ext>
              </a:extLst>
            </p:cNvPr>
            <p:cNvGrpSpPr/>
            <p:nvPr/>
          </p:nvGrpSpPr>
          <p:grpSpPr>
            <a:xfrm>
              <a:off x="4733020" y="5353823"/>
              <a:ext cx="2265032" cy="190910"/>
              <a:chOff x="4081346" y="4795024"/>
              <a:chExt cx="2265032" cy="190910"/>
            </a:xfrm>
            <a:solidFill>
              <a:schemeClr val="accent2"/>
            </a:solidFill>
          </p:grpSpPr>
          <p:sp>
            <p:nvSpPr>
              <p:cNvPr id="23" name="椭圆 62">
                <a:extLst>
                  <a:ext uri="{FF2B5EF4-FFF2-40B4-BE49-F238E27FC236}">
                    <a16:creationId xmlns:a16="http://schemas.microsoft.com/office/drawing/2014/main" id="{7939FE44-F24C-4EF4-BB13-2B0327E7B278}"/>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63">
                <a:extLst>
                  <a:ext uri="{FF2B5EF4-FFF2-40B4-BE49-F238E27FC236}">
                    <a16:creationId xmlns:a16="http://schemas.microsoft.com/office/drawing/2014/main" id="{7BC6C8CF-8F05-4B1E-B895-73928C0F0D3C}"/>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64">
                <a:extLst>
                  <a:ext uri="{FF2B5EF4-FFF2-40B4-BE49-F238E27FC236}">
                    <a16:creationId xmlns:a16="http://schemas.microsoft.com/office/drawing/2014/main" id="{DED0EE5C-F954-4107-B82E-A3243C0DDC54}"/>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65">
                <a:extLst>
                  <a:ext uri="{FF2B5EF4-FFF2-40B4-BE49-F238E27FC236}">
                    <a16:creationId xmlns:a16="http://schemas.microsoft.com/office/drawing/2014/main" id="{3C567C22-2BF7-4D59-A768-AD4E66DA65D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66">
                <a:extLst>
                  <a:ext uri="{FF2B5EF4-FFF2-40B4-BE49-F238E27FC236}">
                    <a16:creationId xmlns:a16="http://schemas.microsoft.com/office/drawing/2014/main" id="{870B056F-5469-440A-9C82-3C9BA49890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67">
                <a:extLst>
                  <a:ext uri="{FF2B5EF4-FFF2-40B4-BE49-F238E27FC236}">
                    <a16:creationId xmlns:a16="http://schemas.microsoft.com/office/drawing/2014/main" id="{A60DF19D-A90E-44F1-AA4A-ABD4CF666FA6}"/>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68">
                <a:extLst>
                  <a:ext uri="{FF2B5EF4-FFF2-40B4-BE49-F238E27FC236}">
                    <a16:creationId xmlns:a16="http://schemas.microsoft.com/office/drawing/2014/main" id="{3D0A7F57-C896-4559-8B1A-4868CC2E6E50}"/>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2">
              <a:extLst>
                <a:ext uri="{FF2B5EF4-FFF2-40B4-BE49-F238E27FC236}">
                  <a16:creationId xmlns:a16="http://schemas.microsoft.com/office/drawing/2014/main" id="{B4111C59-B88A-4C2B-AF43-3EAC12191D59}"/>
                </a:ext>
              </a:extLst>
            </p:cNvPr>
            <p:cNvGrpSpPr/>
            <p:nvPr userDrawn="1"/>
          </p:nvGrpSpPr>
          <p:grpSpPr>
            <a:xfrm>
              <a:off x="4733020" y="5714185"/>
              <a:ext cx="2265032" cy="190910"/>
              <a:chOff x="4081346" y="4795024"/>
              <a:chExt cx="2265032" cy="190910"/>
            </a:xfrm>
            <a:solidFill>
              <a:schemeClr val="accent2"/>
            </a:solidFill>
          </p:grpSpPr>
          <p:sp>
            <p:nvSpPr>
              <p:cNvPr id="14" name="椭圆 53">
                <a:extLst>
                  <a:ext uri="{FF2B5EF4-FFF2-40B4-BE49-F238E27FC236}">
                    <a16:creationId xmlns:a16="http://schemas.microsoft.com/office/drawing/2014/main" id="{DE988CD5-5206-4296-9592-BD7E1F95E631}"/>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54">
                <a:extLst>
                  <a:ext uri="{FF2B5EF4-FFF2-40B4-BE49-F238E27FC236}">
                    <a16:creationId xmlns:a16="http://schemas.microsoft.com/office/drawing/2014/main" id="{D5F6E632-E52E-414F-AFCE-2B49A1FD6AE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55">
                <a:extLst>
                  <a:ext uri="{FF2B5EF4-FFF2-40B4-BE49-F238E27FC236}">
                    <a16:creationId xmlns:a16="http://schemas.microsoft.com/office/drawing/2014/main" id="{4AEA56EB-EB05-4D0B-9788-F7755521D9A7}"/>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56">
                <a:extLst>
                  <a:ext uri="{FF2B5EF4-FFF2-40B4-BE49-F238E27FC236}">
                    <a16:creationId xmlns:a16="http://schemas.microsoft.com/office/drawing/2014/main" id="{9301EE99-8951-413E-83AD-AA60BF3C2A07}"/>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57">
                <a:extLst>
                  <a:ext uri="{FF2B5EF4-FFF2-40B4-BE49-F238E27FC236}">
                    <a16:creationId xmlns:a16="http://schemas.microsoft.com/office/drawing/2014/main" id="{656557ED-7280-4D04-8BF6-D9EEEA8837A8}"/>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58">
                <a:extLst>
                  <a:ext uri="{FF2B5EF4-FFF2-40B4-BE49-F238E27FC236}">
                    <a16:creationId xmlns:a16="http://schemas.microsoft.com/office/drawing/2014/main" id="{AF566853-09AC-4AEE-B2AF-B60E33F10FFC}"/>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59">
                <a:extLst>
                  <a:ext uri="{FF2B5EF4-FFF2-40B4-BE49-F238E27FC236}">
                    <a16:creationId xmlns:a16="http://schemas.microsoft.com/office/drawing/2014/main" id="{DB816F20-4708-4EF9-84DE-257FA9780605}"/>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投影片編號版面配置區 2"/>
          <p:cNvSpPr>
            <a:spLocks noGrp="1"/>
          </p:cNvSpPr>
          <p:nvPr>
            <p:ph type="sldNum" sz="quarter" idx="12"/>
          </p:nvPr>
        </p:nvSpPr>
        <p:spPr>
          <a:xfrm>
            <a:off x="6899064" y="4782002"/>
            <a:ext cx="2057400" cy="273844"/>
          </a:xfrm>
        </p:spPr>
        <p:txBody>
          <a:bodyPr/>
          <a:lstStyle/>
          <a:p>
            <a:fld id="{D2C41AFA-2B69-43B3-B79D-A75CCD4BFB46}" type="slidenum">
              <a:rPr lang="zh-TW" altLang="en-US" sz="1050" b="0" smtClean="0">
                <a:solidFill>
                  <a:schemeClr val="bg1">
                    <a:lumMod val="50000"/>
                  </a:schemeClr>
                </a:solidFill>
                <a:effectLst/>
                <a:latin typeface="微軟正黑體" panose="020B0604030504040204" pitchFamily="34" charset="-120"/>
                <a:ea typeface="微軟正黑體" panose="020B0604030504040204" pitchFamily="34" charset="-120"/>
              </a:rPr>
              <a:pPr/>
              <a:t>7</a:t>
            </a:fld>
            <a:endParaRPr lang="zh-TW" altLang="en-US" sz="1050" b="0" dirty="0">
              <a:solidFill>
                <a:schemeClr val="bg1">
                  <a:lumMod val="50000"/>
                </a:schemeClr>
              </a:solidFill>
              <a:effectLst/>
              <a:latin typeface="微軟正黑體" panose="020B0604030504040204" pitchFamily="34" charset="-120"/>
              <a:ea typeface="微軟正黑體" panose="020B0604030504040204" pitchFamily="34" charset="-120"/>
            </a:endParaRPr>
          </a:p>
        </p:txBody>
      </p:sp>
      <p:sp>
        <p:nvSpPr>
          <p:cNvPr id="50" name="标题 4"/>
          <p:cNvSpPr>
            <a:spLocks noGrp="1"/>
          </p:cNvSpPr>
          <p:nvPr>
            <p:ph type="title"/>
          </p:nvPr>
        </p:nvSpPr>
        <p:spPr>
          <a:xfrm>
            <a:off x="-756592" y="3723878"/>
            <a:ext cx="6871942" cy="895350"/>
          </a:xfrm>
        </p:spPr>
        <p:txBody>
          <a:bodyPr>
            <a:noAutofit/>
          </a:bodyPr>
          <a:lstStyle/>
          <a:p>
            <a:pPr lvl="0" algn="r"/>
            <a:r>
              <a:rPr lang="zh-TW" altLang="en-US" sz="4600" b="1" dirty="0">
                <a:solidFill>
                  <a:schemeClr val="tx2">
                    <a:lumMod val="50000"/>
                  </a:schemeClr>
                </a:solidFill>
                <a:effectLst/>
              </a:rPr>
              <a:t>實登地政三法修正</a:t>
            </a:r>
          </a:p>
        </p:txBody>
      </p:sp>
      <p:sp>
        <p:nvSpPr>
          <p:cNvPr id="51" name="文本框 8">
            <a:extLst>
              <a:ext uri="{FF2B5EF4-FFF2-40B4-BE49-F238E27FC236}">
                <a16:creationId xmlns:a16="http://schemas.microsoft.com/office/drawing/2014/main" id="{04F69230-F3A6-4586-9371-A858F4763E9F}"/>
              </a:ext>
            </a:extLst>
          </p:cNvPr>
          <p:cNvSpPr txBox="1"/>
          <p:nvPr/>
        </p:nvSpPr>
        <p:spPr>
          <a:xfrm>
            <a:off x="3014802" y="1416317"/>
            <a:ext cx="1733515" cy="1507227"/>
          </a:xfrm>
          <a:prstGeom prst="rect">
            <a:avLst/>
          </a:prstGeom>
          <a:noFill/>
          <a:ln w="117475">
            <a:noFill/>
          </a:ln>
        </p:spPr>
        <p:txBody>
          <a:bodyPr wrap="none" rtlCol="0">
            <a:prstTxWarp prst="textPlain">
              <a:avLst/>
            </a:prstTxWarp>
            <a:spAutoFit/>
          </a:bodyPr>
          <a:lstStyle/>
          <a:p>
            <a:r>
              <a:rPr lang="en-US" altLang="zh-CN" sz="800" spc="100" dirty="0">
                <a:solidFill>
                  <a:srgbClr val="0070C0"/>
                </a:solidFill>
                <a:latin typeface="Impact" panose="020B0806030902050204" pitchFamily="34" charset="0"/>
                <a:cs typeface="Arial" panose="020B0604020202020204" pitchFamily="34" charset="0"/>
              </a:rPr>
              <a:t>/</a:t>
            </a:r>
            <a:r>
              <a:rPr lang="en-US" altLang="zh-TW" sz="800" spc="100" dirty="0">
                <a:solidFill>
                  <a:srgbClr val="0070C0"/>
                </a:solidFill>
                <a:latin typeface="Impact" panose="020B0806030902050204" pitchFamily="34" charset="0"/>
                <a:cs typeface="Arial" panose="020B0604020202020204" pitchFamily="34" charset="0"/>
              </a:rPr>
              <a:t>02</a:t>
            </a:r>
            <a:endParaRPr lang="zh-CN" altLang="en-US" sz="800" spc="100" dirty="0">
              <a:solidFill>
                <a:srgbClr val="0070C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554186113"/>
      </p:ext>
    </p:extLst>
  </p:cSld>
  <p:clrMapOvr>
    <a:masterClrMapping/>
  </p:clrMapOvr>
  <mc:AlternateContent xmlns:mc="http://schemas.openxmlformats.org/markup-compatibility/2006">
    <mc:Choice xmlns:p14="http://schemas.microsoft.com/office/powerpoint/2010/main" Requires="p14">
      <p:transition spd="slow" p14:dur="2000" advTm="6271"/>
    </mc:Choice>
    <mc:Fallback>
      <p:transition spd="slow" advTm="627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p:cNvGrpSpPr/>
          <p:nvPr/>
        </p:nvGrpSpPr>
        <p:grpSpPr>
          <a:xfrm>
            <a:off x="3002618" y="1859395"/>
            <a:ext cx="1281350" cy="2867384"/>
            <a:chOff x="3147898" y="2479191"/>
            <a:chExt cx="1281350" cy="3823178"/>
          </a:xfrm>
        </p:grpSpPr>
        <p:sp>
          <p:nvSpPr>
            <p:cNvPr id="33" name="矩形 32"/>
            <p:cNvSpPr/>
            <p:nvPr/>
          </p:nvSpPr>
          <p:spPr bwMode="auto">
            <a:xfrm>
              <a:off x="3147898" y="3693807"/>
              <a:ext cx="1281350" cy="235391"/>
            </a:xfrm>
            <a:prstGeom prst="rect">
              <a:avLst/>
            </a:prstGeom>
            <a:solidFill>
              <a:srgbClr val="84A3B3"/>
            </a:solidFill>
            <a:ln w="34925" cap="rnd" cmpd="sng" algn="ctr">
              <a:noFill/>
              <a:prstDash val="sysDash"/>
              <a:miter lim="800000"/>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1600" b="1" i="0" u="none" strike="noStrike" cap="none" normalizeH="0" baseline="0" dirty="0">
                <a:ln>
                  <a:noFill/>
                </a:ln>
                <a:effectLst/>
                <a:latin typeface="Arial" charset="0"/>
              </a:endParaRPr>
            </a:p>
          </p:txBody>
        </p:sp>
        <p:sp>
          <p:nvSpPr>
            <p:cNvPr id="43" name="淚滴形 42"/>
            <p:cNvSpPr/>
            <p:nvPr/>
          </p:nvSpPr>
          <p:spPr bwMode="auto">
            <a:xfrm rot="8100000">
              <a:off x="3320118" y="2479191"/>
              <a:ext cx="968721" cy="968721"/>
            </a:xfrm>
            <a:prstGeom prst="teardrop">
              <a:avLst/>
            </a:prstGeom>
            <a:solidFill>
              <a:srgbClr val="84A3B3"/>
            </a:solidFill>
            <a:ln w="63500" cap="rnd" cmpd="dbl"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3000" b="1" i="0" u="none" strike="noStrike" cap="none" normalizeH="0" baseline="0" dirty="0">
                <a:ln>
                  <a:noFill/>
                </a:ln>
                <a:solidFill>
                  <a:schemeClr val="bg1">
                    <a:lumMod val="50000"/>
                  </a:schemeClr>
                </a:solidFill>
                <a:effectLst/>
                <a:latin typeface="Arial" charset="0"/>
              </a:endParaRPr>
            </a:p>
          </p:txBody>
        </p:sp>
        <p:sp>
          <p:nvSpPr>
            <p:cNvPr id="50" name="文字方塊 49"/>
            <p:cNvSpPr txBox="1"/>
            <p:nvPr/>
          </p:nvSpPr>
          <p:spPr>
            <a:xfrm>
              <a:off x="3462840" y="2564902"/>
              <a:ext cx="822392" cy="779700"/>
            </a:xfrm>
            <a:prstGeom prst="rect">
              <a:avLst/>
            </a:prstGeom>
            <a:noFill/>
          </p:spPr>
          <p:txBody>
            <a:bodyPr wrap="square" rtlCol="0">
              <a:spAutoFit/>
            </a:bodyPr>
            <a:lstStyle/>
            <a:p>
              <a:pPr algn="ct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108</a:t>
              </a: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年</a:t>
              </a:r>
              <a:endParaRPr lang="en-US" altLang="zh-TW" sz="1600" dirty="0">
                <a:solidFill>
                  <a:schemeClr val="tx2">
                    <a:lumMod val="75000"/>
                  </a:schemeClr>
                </a:solidFill>
                <a:latin typeface="微軟正黑體" panose="020B0604030504040204" pitchFamily="34" charset="-120"/>
                <a:ea typeface="微軟正黑體" panose="020B0604030504040204" pitchFamily="34" charset="-120"/>
              </a:endParaRPr>
            </a:p>
            <a:p>
              <a:pPr algn="ct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7/31</a:t>
              </a:r>
              <a:endParaRPr lang="zh-TW" altLang="en-US" sz="160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57" name="文字方塊 56"/>
            <p:cNvSpPr txBox="1"/>
            <p:nvPr/>
          </p:nvSpPr>
          <p:spPr>
            <a:xfrm>
              <a:off x="3421136" y="3944377"/>
              <a:ext cx="677108" cy="2357992"/>
            </a:xfrm>
            <a:prstGeom prst="rect">
              <a:avLst/>
            </a:prstGeom>
            <a:noFill/>
          </p:spPr>
          <p:txBody>
            <a:bodyPr vert="eaVert" wrap="square" rtlCol="0">
              <a:spAutoFit/>
            </a:bodyPr>
            <a:lstStyle/>
            <a:p>
              <a:r>
                <a:rPr lang="zh-TW" altLang="en-US" sz="1600" dirty="0">
                  <a:solidFill>
                    <a:srgbClr val="3B7F8D"/>
                  </a:solidFill>
                  <a:latin typeface="微軟正黑體" panose="020B0604030504040204" pitchFamily="34" charset="-120"/>
                  <a:ea typeface="微軟正黑體" panose="020B0604030504040204" pitchFamily="34" charset="-120"/>
                </a:rPr>
                <a:t>實價登錄三法首次修正</a:t>
              </a:r>
            </a:p>
          </p:txBody>
        </p:sp>
      </p:grpSp>
      <p:grpSp>
        <p:nvGrpSpPr>
          <p:cNvPr id="8" name="群組 7"/>
          <p:cNvGrpSpPr/>
          <p:nvPr/>
        </p:nvGrpSpPr>
        <p:grpSpPr>
          <a:xfrm>
            <a:off x="5632255" y="1597462"/>
            <a:ext cx="1388016" cy="3117167"/>
            <a:chOff x="5780619" y="2138047"/>
            <a:chExt cx="1388016" cy="4156222"/>
          </a:xfrm>
        </p:grpSpPr>
        <p:sp>
          <p:nvSpPr>
            <p:cNvPr id="35" name="矩形 34"/>
            <p:cNvSpPr/>
            <p:nvPr/>
          </p:nvSpPr>
          <p:spPr bwMode="auto">
            <a:xfrm>
              <a:off x="5780619" y="3693807"/>
              <a:ext cx="1388016" cy="235389"/>
            </a:xfrm>
            <a:prstGeom prst="rect">
              <a:avLst/>
            </a:prstGeom>
            <a:solidFill>
              <a:srgbClr val="FADBCE"/>
            </a:solidFill>
            <a:ln w="34925" cap="rnd" cmpd="sng" algn="ctr">
              <a:noFill/>
              <a:prstDash val="sysDash"/>
              <a:miter lim="800000"/>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1600" b="1" i="0" u="none" strike="noStrike" cap="none" normalizeH="0" baseline="0" dirty="0">
                <a:ln>
                  <a:noFill/>
                </a:ln>
                <a:effectLst/>
                <a:latin typeface="Arial" charset="0"/>
              </a:endParaRPr>
            </a:p>
          </p:txBody>
        </p:sp>
        <p:sp>
          <p:nvSpPr>
            <p:cNvPr id="44" name="淚滴形 43"/>
            <p:cNvSpPr/>
            <p:nvPr/>
          </p:nvSpPr>
          <p:spPr bwMode="auto">
            <a:xfrm rot="7979957">
              <a:off x="5947275" y="2402684"/>
              <a:ext cx="1437564" cy="908289"/>
            </a:xfrm>
            <a:prstGeom prst="teardrop">
              <a:avLst/>
            </a:prstGeom>
            <a:solidFill>
              <a:schemeClr val="accent2">
                <a:lumMod val="60000"/>
                <a:lumOff val="40000"/>
              </a:schemeClr>
            </a:solidFill>
            <a:ln w="63500" cap="rnd" cmpd="dbl"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3000" b="1" i="0" u="none" strike="noStrike" cap="none" normalizeH="0" baseline="0" dirty="0">
                <a:ln>
                  <a:noFill/>
                </a:ln>
                <a:solidFill>
                  <a:schemeClr val="bg1">
                    <a:lumMod val="50000"/>
                  </a:schemeClr>
                </a:solidFill>
                <a:effectLst/>
                <a:latin typeface="Arial" charset="0"/>
              </a:endParaRPr>
            </a:p>
          </p:txBody>
        </p:sp>
        <p:sp>
          <p:nvSpPr>
            <p:cNvPr id="51" name="文字方塊 50"/>
            <p:cNvSpPr txBox="1"/>
            <p:nvPr/>
          </p:nvSpPr>
          <p:spPr>
            <a:xfrm>
              <a:off x="6274236" y="2476991"/>
              <a:ext cx="822392" cy="779700"/>
            </a:xfrm>
            <a:prstGeom prst="rect">
              <a:avLst/>
            </a:prstGeom>
            <a:noFill/>
          </p:spPr>
          <p:txBody>
            <a:bodyPr wrap="square" rtlCol="0">
              <a:spAutoFit/>
            </a:bodyPr>
            <a:lstStyle/>
            <a:p>
              <a:pPr algn="ct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109</a:t>
              </a: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年</a:t>
              </a:r>
              <a:endParaRPr lang="en-US" altLang="zh-TW" sz="1600" dirty="0">
                <a:solidFill>
                  <a:schemeClr val="tx2">
                    <a:lumMod val="75000"/>
                  </a:schemeClr>
                </a:solidFill>
                <a:latin typeface="微軟正黑體" panose="020B0604030504040204" pitchFamily="34" charset="-120"/>
                <a:ea typeface="微軟正黑體" panose="020B0604030504040204" pitchFamily="34" charset="-120"/>
              </a:endParaRPr>
            </a:p>
            <a:p>
              <a:pPr algn="ct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12/30</a:t>
              </a:r>
              <a:endParaRPr lang="zh-TW" altLang="en-US" sz="160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67" name="文字方塊 66"/>
            <p:cNvSpPr txBox="1"/>
            <p:nvPr/>
          </p:nvSpPr>
          <p:spPr>
            <a:xfrm>
              <a:off x="6232532" y="3936277"/>
              <a:ext cx="677108" cy="2357992"/>
            </a:xfrm>
            <a:prstGeom prst="rect">
              <a:avLst/>
            </a:prstGeom>
            <a:noFill/>
          </p:spPr>
          <p:txBody>
            <a:bodyPr vert="eaVert" wrap="square" rtlCol="0">
              <a:spAutoFit/>
            </a:bodyPr>
            <a:lstStyle/>
            <a:p>
              <a:r>
                <a:rPr lang="zh-TW" altLang="en-US" sz="1600" spc="-150" dirty="0">
                  <a:solidFill>
                    <a:schemeClr val="accent2">
                      <a:lumMod val="75000"/>
                    </a:schemeClr>
                  </a:solidFill>
                  <a:latin typeface="微軟正黑體" panose="020B0604030504040204" pitchFamily="34" charset="-120"/>
                  <a:ea typeface="微軟正黑體" panose="020B0604030504040204" pitchFamily="34" charset="-120"/>
                </a:rPr>
                <a:t>實價登錄第二次修正案通過</a:t>
              </a:r>
              <a:endParaRPr lang="zh-TW" altLang="en-US" sz="1400" b="0" dirty="0">
                <a:solidFill>
                  <a:schemeClr val="accent2">
                    <a:lumMod val="75000"/>
                  </a:schemeClr>
                </a:solidFill>
                <a:latin typeface="微軟正黑體" panose="020B0604030504040204" pitchFamily="34" charset="-120"/>
                <a:ea typeface="微軟正黑體" panose="020B0604030504040204" pitchFamily="34" charset="-120"/>
              </a:endParaRPr>
            </a:p>
          </p:txBody>
        </p:sp>
      </p:grpSp>
      <p:grpSp>
        <p:nvGrpSpPr>
          <p:cNvPr id="5" name="群組 4"/>
          <p:cNvGrpSpPr/>
          <p:nvPr/>
        </p:nvGrpSpPr>
        <p:grpSpPr>
          <a:xfrm>
            <a:off x="1803887" y="1163284"/>
            <a:ext cx="1198733" cy="2694575"/>
            <a:chOff x="1949164" y="1551046"/>
            <a:chExt cx="1198733" cy="3592766"/>
          </a:xfrm>
        </p:grpSpPr>
        <p:sp>
          <p:nvSpPr>
            <p:cNvPr id="32" name="矩形 31"/>
            <p:cNvSpPr/>
            <p:nvPr/>
          </p:nvSpPr>
          <p:spPr bwMode="auto">
            <a:xfrm>
              <a:off x="1949164" y="3693807"/>
              <a:ext cx="1198733" cy="235391"/>
            </a:xfrm>
            <a:prstGeom prst="rect">
              <a:avLst/>
            </a:prstGeom>
            <a:solidFill>
              <a:srgbClr val="266196"/>
            </a:solidFill>
            <a:ln w="34925" cap="rnd" cmpd="sng" algn="ctr">
              <a:noFill/>
              <a:prstDash val="sysDash"/>
              <a:miter lim="800000"/>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1600" b="1" i="0" u="none" strike="noStrike" cap="none" normalizeH="0" baseline="0" dirty="0">
                <a:ln>
                  <a:noFill/>
                </a:ln>
                <a:effectLst/>
                <a:latin typeface="Arial" charset="0"/>
              </a:endParaRPr>
            </a:p>
          </p:txBody>
        </p:sp>
        <p:sp>
          <p:nvSpPr>
            <p:cNvPr id="46" name="淚滴形 45"/>
            <p:cNvSpPr/>
            <p:nvPr/>
          </p:nvSpPr>
          <p:spPr bwMode="auto">
            <a:xfrm rot="18900000">
              <a:off x="2064170" y="4175091"/>
              <a:ext cx="968721" cy="968721"/>
            </a:xfrm>
            <a:prstGeom prst="teardrop">
              <a:avLst/>
            </a:prstGeom>
            <a:solidFill>
              <a:schemeClr val="accent1">
                <a:lumMod val="75000"/>
                <a:alpha val="90000"/>
              </a:schemeClr>
            </a:solidFill>
            <a:ln w="63500" cap="rnd" cmpd="dbl"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3000" b="1" i="0" u="none" strike="noStrike" cap="none" normalizeH="0" baseline="0" dirty="0">
                <a:ln>
                  <a:noFill/>
                </a:ln>
                <a:solidFill>
                  <a:schemeClr val="bg1">
                    <a:lumMod val="50000"/>
                  </a:schemeClr>
                </a:solidFill>
                <a:effectLst/>
                <a:latin typeface="Arial" charset="0"/>
              </a:endParaRPr>
            </a:p>
          </p:txBody>
        </p:sp>
        <p:sp>
          <p:nvSpPr>
            <p:cNvPr id="53" name="文字方塊 52"/>
            <p:cNvSpPr txBox="1"/>
            <p:nvPr/>
          </p:nvSpPr>
          <p:spPr>
            <a:xfrm>
              <a:off x="2149366" y="4281481"/>
              <a:ext cx="822392" cy="779700"/>
            </a:xfrm>
            <a:prstGeom prst="rect">
              <a:avLst/>
            </a:prstGeom>
            <a:noFill/>
          </p:spPr>
          <p:txBody>
            <a:bodyPr wrap="square" rtlCol="0">
              <a:spAutoFit/>
            </a:bodyPr>
            <a:lstStyle/>
            <a:p>
              <a:pPr algn="ct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101</a:t>
              </a: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年</a:t>
              </a: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
              </a:r>
              <a:br>
                <a:rPr lang="en-US" altLang="zh-TW" sz="1600" dirty="0">
                  <a:solidFill>
                    <a:schemeClr val="tx2">
                      <a:lumMod val="75000"/>
                    </a:schemeClr>
                  </a:solidFill>
                  <a:latin typeface="微軟正黑體" panose="020B0604030504040204" pitchFamily="34" charset="-120"/>
                  <a:ea typeface="微軟正黑體" panose="020B0604030504040204" pitchFamily="34" charset="-120"/>
                </a:rPr>
              </a:b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8/1</a:t>
              </a:r>
              <a:endParaRPr lang="zh-TW" altLang="en-US" sz="160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69" name="文字方塊 68"/>
            <p:cNvSpPr txBox="1"/>
            <p:nvPr/>
          </p:nvSpPr>
          <p:spPr>
            <a:xfrm>
              <a:off x="2075979" y="1551046"/>
              <a:ext cx="677108" cy="2139617"/>
            </a:xfrm>
            <a:prstGeom prst="rect">
              <a:avLst/>
            </a:prstGeom>
            <a:noFill/>
          </p:spPr>
          <p:txBody>
            <a:bodyPr vert="eaVert" wrap="square" rtlCol="0">
              <a:spAutoFit/>
            </a:bodyPr>
            <a:lstStyle/>
            <a:p>
              <a:r>
                <a:rPr lang="zh-TW" altLang="en-US" sz="1600" dirty="0">
                  <a:solidFill>
                    <a:srgbClr val="584F6F"/>
                  </a:solidFill>
                  <a:latin typeface="微軟正黑體" panose="020B0604030504040204" pitchFamily="34" charset="-120"/>
                  <a:ea typeface="微軟正黑體" panose="020B0604030504040204" pitchFamily="34" charset="-120"/>
                </a:rPr>
                <a:t>實價登錄制度開始施行</a:t>
              </a:r>
              <a:endParaRPr lang="en-US" altLang="zh-TW" sz="1600" dirty="0">
                <a:solidFill>
                  <a:srgbClr val="584F6F"/>
                </a:solidFill>
                <a:latin typeface="微軟正黑體" panose="020B0604030504040204" pitchFamily="34" charset="-120"/>
                <a:ea typeface="微軟正黑體" panose="020B0604030504040204" pitchFamily="34" charset="-120"/>
              </a:endParaRPr>
            </a:p>
          </p:txBody>
        </p:sp>
      </p:grpSp>
      <p:grpSp>
        <p:nvGrpSpPr>
          <p:cNvPr id="7" name="群組 6"/>
          <p:cNvGrpSpPr/>
          <p:nvPr/>
        </p:nvGrpSpPr>
        <p:grpSpPr>
          <a:xfrm>
            <a:off x="4283968" y="1419622"/>
            <a:ext cx="1348288" cy="2438239"/>
            <a:chOff x="4429249" y="1892830"/>
            <a:chExt cx="1348288" cy="3250984"/>
          </a:xfrm>
        </p:grpSpPr>
        <p:sp>
          <p:nvSpPr>
            <p:cNvPr id="34" name="矩形 33"/>
            <p:cNvSpPr/>
            <p:nvPr/>
          </p:nvSpPr>
          <p:spPr bwMode="auto">
            <a:xfrm>
              <a:off x="4429249" y="3685709"/>
              <a:ext cx="1348288" cy="243487"/>
            </a:xfrm>
            <a:prstGeom prst="rect">
              <a:avLst/>
            </a:prstGeom>
            <a:solidFill>
              <a:srgbClr val="DEB174"/>
            </a:solidFill>
            <a:ln w="34925" cap="rnd" cmpd="sng" algn="ctr">
              <a:noFill/>
              <a:prstDash val="sysDash"/>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cap="none" normalizeH="0" baseline="0" dirty="0">
                <a:ln>
                  <a:noFill/>
                </a:ln>
                <a:solidFill>
                  <a:schemeClr val="bg1">
                    <a:lumMod val="50000"/>
                  </a:schemeClr>
                </a:solidFill>
                <a:effectLst/>
                <a:latin typeface="Arial" charset="0"/>
              </a:endParaRPr>
            </a:p>
          </p:txBody>
        </p:sp>
        <p:sp>
          <p:nvSpPr>
            <p:cNvPr id="47" name="淚滴形 46"/>
            <p:cNvSpPr/>
            <p:nvPr/>
          </p:nvSpPr>
          <p:spPr bwMode="auto">
            <a:xfrm rot="18900000">
              <a:off x="4641666" y="4175092"/>
              <a:ext cx="968721" cy="968722"/>
            </a:xfrm>
            <a:prstGeom prst="teardrop">
              <a:avLst/>
            </a:prstGeom>
            <a:solidFill>
              <a:srgbClr val="DEB174"/>
            </a:solidFill>
            <a:ln w="63500" cap="rnd" cmpd="dbl"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3000" b="1" i="0" u="none" strike="noStrike" cap="none" normalizeH="0" baseline="0" dirty="0">
                <a:ln>
                  <a:noFill/>
                </a:ln>
                <a:solidFill>
                  <a:schemeClr val="bg1">
                    <a:lumMod val="50000"/>
                  </a:schemeClr>
                </a:solidFill>
                <a:effectLst/>
                <a:latin typeface="Arial" charset="0"/>
              </a:endParaRPr>
            </a:p>
          </p:txBody>
        </p:sp>
        <p:sp>
          <p:nvSpPr>
            <p:cNvPr id="54" name="文字方塊 53"/>
            <p:cNvSpPr txBox="1"/>
            <p:nvPr/>
          </p:nvSpPr>
          <p:spPr>
            <a:xfrm>
              <a:off x="4758985" y="4281481"/>
              <a:ext cx="822392" cy="779700"/>
            </a:xfrm>
            <a:prstGeom prst="rect">
              <a:avLst/>
            </a:prstGeom>
            <a:noFill/>
          </p:spPr>
          <p:txBody>
            <a:bodyPr wrap="square" rtlCol="0">
              <a:spAutoFit/>
            </a:bodyPr>
            <a:lstStyle/>
            <a:p>
              <a:pPr algn="ct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109</a:t>
              </a: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年</a:t>
              </a:r>
              <a:endParaRPr lang="en-US" altLang="zh-TW" sz="1600" dirty="0">
                <a:solidFill>
                  <a:schemeClr val="tx2">
                    <a:lumMod val="75000"/>
                  </a:schemeClr>
                </a:solidFill>
                <a:latin typeface="微軟正黑體" panose="020B0604030504040204" pitchFamily="34" charset="-120"/>
                <a:ea typeface="微軟正黑體" panose="020B0604030504040204" pitchFamily="34" charset="-120"/>
              </a:endParaRPr>
            </a:p>
            <a:p>
              <a:pPr algn="ct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7/1</a:t>
              </a:r>
              <a:endParaRPr lang="zh-TW" altLang="en-US" sz="160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70" name="文字方塊 69"/>
            <p:cNvSpPr txBox="1"/>
            <p:nvPr/>
          </p:nvSpPr>
          <p:spPr>
            <a:xfrm>
              <a:off x="4760253" y="1892830"/>
              <a:ext cx="677108" cy="2008506"/>
            </a:xfrm>
            <a:prstGeom prst="rect">
              <a:avLst/>
            </a:prstGeom>
            <a:noFill/>
          </p:spPr>
          <p:txBody>
            <a:bodyPr vert="eaVert" wrap="square" rtlCol="0">
              <a:spAutoFit/>
            </a:bodyPr>
            <a:lstStyle/>
            <a:p>
              <a:r>
                <a:rPr lang="zh-TW" altLang="en-US" sz="1600" dirty="0">
                  <a:solidFill>
                    <a:srgbClr val="AD6229"/>
                  </a:solidFill>
                  <a:latin typeface="微軟正黑體" panose="020B0604030504040204" pitchFamily="34" charset="-120"/>
                  <a:ea typeface="微軟正黑體" panose="020B0604030504040204" pitchFamily="34" charset="-120"/>
                </a:rPr>
                <a:t>實價登錄修正案施行</a:t>
              </a:r>
            </a:p>
          </p:txBody>
        </p:sp>
      </p:grpSp>
      <p:grpSp>
        <p:nvGrpSpPr>
          <p:cNvPr id="11" name="群組 10"/>
          <p:cNvGrpSpPr/>
          <p:nvPr/>
        </p:nvGrpSpPr>
        <p:grpSpPr>
          <a:xfrm>
            <a:off x="7020274" y="1275606"/>
            <a:ext cx="1510817" cy="2787833"/>
            <a:chOff x="7166902" y="1704951"/>
            <a:chExt cx="1510817" cy="3717112"/>
          </a:xfrm>
        </p:grpSpPr>
        <p:sp>
          <p:nvSpPr>
            <p:cNvPr id="36" name="矩形 35"/>
            <p:cNvSpPr/>
            <p:nvPr/>
          </p:nvSpPr>
          <p:spPr bwMode="auto">
            <a:xfrm>
              <a:off x="7166902" y="3693809"/>
              <a:ext cx="1510817" cy="235389"/>
            </a:xfrm>
            <a:prstGeom prst="rect">
              <a:avLst/>
            </a:prstGeom>
            <a:solidFill>
              <a:srgbClr val="C45A55"/>
            </a:solidFill>
            <a:ln w="34925" cap="rnd" cmpd="sng" algn="ctr">
              <a:noFill/>
              <a:prstDash val="sysDash"/>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cap="none" normalizeH="0" baseline="0" dirty="0">
                <a:ln>
                  <a:noFill/>
                </a:ln>
                <a:effectLst/>
                <a:latin typeface="Arial" charset="0"/>
              </a:endParaRPr>
            </a:p>
          </p:txBody>
        </p:sp>
        <p:sp>
          <p:nvSpPr>
            <p:cNvPr id="48" name="淚滴形 47"/>
            <p:cNvSpPr/>
            <p:nvPr/>
          </p:nvSpPr>
          <p:spPr bwMode="auto">
            <a:xfrm rot="19480298">
              <a:off x="7441025" y="4211499"/>
              <a:ext cx="1022913" cy="1210564"/>
            </a:xfrm>
            <a:prstGeom prst="teardrop">
              <a:avLst>
                <a:gd name="adj" fmla="val 102801"/>
              </a:avLst>
            </a:prstGeom>
            <a:solidFill>
              <a:srgbClr val="C45A55"/>
            </a:solidFill>
            <a:ln w="63500" cap="rnd" cmpd="dbl"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3000" b="1" i="0" u="none" strike="noStrike" cap="none" normalizeH="0" baseline="0" dirty="0">
                <a:ln>
                  <a:noFill/>
                </a:ln>
                <a:solidFill>
                  <a:schemeClr val="bg1">
                    <a:lumMod val="50000"/>
                  </a:schemeClr>
                </a:solidFill>
                <a:effectLst/>
                <a:latin typeface="Arial" charset="0"/>
              </a:endParaRPr>
            </a:p>
          </p:txBody>
        </p:sp>
        <p:sp>
          <p:nvSpPr>
            <p:cNvPr id="55" name="文字方塊 54"/>
            <p:cNvSpPr txBox="1"/>
            <p:nvPr/>
          </p:nvSpPr>
          <p:spPr>
            <a:xfrm>
              <a:off x="7568644" y="4381635"/>
              <a:ext cx="822392" cy="779700"/>
            </a:xfrm>
            <a:prstGeom prst="rect">
              <a:avLst/>
            </a:prstGeom>
            <a:noFill/>
          </p:spPr>
          <p:txBody>
            <a:bodyPr wrap="square" rtlCol="0">
              <a:spAutoFit/>
            </a:bodyPr>
            <a:lstStyle/>
            <a:p>
              <a:pPr algn="ctr"/>
              <a:r>
                <a:rPr lang="en-US" altLang="zh-TW" sz="1600" b="1" dirty="0">
                  <a:solidFill>
                    <a:srgbClr val="FBE0D5"/>
                  </a:solidFill>
                  <a:latin typeface="微軟正黑體" panose="020B0604030504040204" pitchFamily="34" charset="-120"/>
                  <a:ea typeface="微軟正黑體" panose="020B0604030504040204" pitchFamily="34" charset="-120"/>
                </a:rPr>
                <a:t>110</a:t>
              </a:r>
              <a:r>
                <a:rPr lang="zh-TW" altLang="en-US" sz="1600" b="1" dirty="0">
                  <a:solidFill>
                    <a:srgbClr val="FBE0D5"/>
                  </a:solidFill>
                  <a:latin typeface="微軟正黑體" panose="020B0604030504040204" pitchFamily="34" charset="-120"/>
                  <a:ea typeface="微軟正黑體" panose="020B0604030504040204" pitchFamily="34" charset="-120"/>
                </a:rPr>
                <a:t>年</a:t>
              </a:r>
              <a:endParaRPr lang="en-US" altLang="zh-TW" sz="1600" b="1" dirty="0">
                <a:solidFill>
                  <a:srgbClr val="FBE0D5"/>
                </a:solidFill>
                <a:latin typeface="微軟正黑體" panose="020B0604030504040204" pitchFamily="34" charset="-120"/>
                <a:ea typeface="微軟正黑體" panose="020B0604030504040204" pitchFamily="34" charset="-120"/>
              </a:endParaRPr>
            </a:p>
            <a:p>
              <a:pPr algn="ctr"/>
              <a:r>
                <a:rPr lang="en-US" altLang="zh-TW" sz="1600" b="1" dirty="0">
                  <a:solidFill>
                    <a:srgbClr val="FBE0D5"/>
                  </a:solidFill>
                  <a:latin typeface="微軟正黑體" panose="020B0604030504040204" pitchFamily="34" charset="-120"/>
                  <a:ea typeface="微軟正黑體" panose="020B0604030504040204" pitchFamily="34" charset="-120"/>
                </a:rPr>
                <a:t>7/1</a:t>
              </a:r>
              <a:endParaRPr lang="zh-TW" altLang="en-US" sz="1600" b="1" dirty="0">
                <a:solidFill>
                  <a:srgbClr val="FBE0D5"/>
                </a:solidFill>
                <a:latin typeface="微軟正黑體" panose="020B0604030504040204" pitchFamily="34" charset="-120"/>
                <a:ea typeface="微軟正黑體" panose="020B0604030504040204" pitchFamily="34" charset="-120"/>
              </a:endParaRPr>
            </a:p>
          </p:txBody>
        </p:sp>
        <p:sp>
          <p:nvSpPr>
            <p:cNvPr id="71" name="文字方塊 70"/>
            <p:cNvSpPr txBox="1"/>
            <p:nvPr/>
          </p:nvSpPr>
          <p:spPr>
            <a:xfrm>
              <a:off x="7670956" y="1704951"/>
              <a:ext cx="677108" cy="2187107"/>
            </a:xfrm>
            <a:prstGeom prst="rect">
              <a:avLst/>
            </a:prstGeom>
            <a:noFill/>
          </p:spPr>
          <p:txBody>
            <a:bodyPr vert="eaVert" wrap="square" rtlCol="0">
              <a:spAutoFit/>
            </a:bodyPr>
            <a:lstStyle/>
            <a:p>
              <a:r>
                <a:rPr lang="zh-TW" altLang="en-US" sz="1600" dirty="0">
                  <a:solidFill>
                    <a:srgbClr val="C45A55"/>
                  </a:solidFill>
                  <a:latin typeface="微軟正黑體" panose="020B0604030504040204" pitchFamily="34" charset="-120"/>
                  <a:ea typeface="微軟正黑體" panose="020B0604030504040204" pitchFamily="34" charset="-120"/>
                </a:rPr>
                <a:t>實價登錄第二次修正案施行</a:t>
              </a:r>
            </a:p>
          </p:txBody>
        </p:sp>
      </p:grpSp>
      <p:grpSp>
        <p:nvGrpSpPr>
          <p:cNvPr id="4" name="群組 3"/>
          <p:cNvGrpSpPr/>
          <p:nvPr/>
        </p:nvGrpSpPr>
        <p:grpSpPr>
          <a:xfrm>
            <a:off x="539553" y="1805691"/>
            <a:ext cx="1291406" cy="2908937"/>
            <a:chOff x="684835" y="2407584"/>
            <a:chExt cx="1291406" cy="3878583"/>
          </a:xfrm>
        </p:grpSpPr>
        <p:sp>
          <p:nvSpPr>
            <p:cNvPr id="31" name="矩形 30"/>
            <p:cNvSpPr/>
            <p:nvPr/>
          </p:nvSpPr>
          <p:spPr bwMode="auto">
            <a:xfrm>
              <a:off x="684835" y="3693807"/>
              <a:ext cx="1264332" cy="235389"/>
            </a:xfrm>
            <a:prstGeom prst="rect">
              <a:avLst/>
            </a:prstGeom>
            <a:solidFill>
              <a:schemeClr val="accent5">
                <a:lumMod val="60000"/>
                <a:lumOff val="40000"/>
              </a:schemeClr>
            </a:solidFill>
            <a:ln w="34925" cap="rnd" cmpd="sng" algn="ctr">
              <a:noFill/>
              <a:prstDash val="sysDash"/>
              <a:miter lim="800000"/>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1600" b="1" i="0" u="none" strike="noStrike" cap="none" normalizeH="0" baseline="0" dirty="0">
                <a:ln>
                  <a:noFill/>
                </a:ln>
                <a:effectLst/>
                <a:latin typeface="Arial" charset="0"/>
              </a:endParaRPr>
            </a:p>
          </p:txBody>
        </p:sp>
        <p:sp>
          <p:nvSpPr>
            <p:cNvPr id="40" name="淚滴形 39"/>
            <p:cNvSpPr/>
            <p:nvPr/>
          </p:nvSpPr>
          <p:spPr bwMode="auto">
            <a:xfrm rot="8100000">
              <a:off x="970889" y="2407584"/>
              <a:ext cx="1005352" cy="1032383"/>
            </a:xfrm>
            <a:prstGeom prst="teardrop">
              <a:avLst/>
            </a:prstGeom>
            <a:solidFill>
              <a:schemeClr val="accent5">
                <a:lumMod val="60000"/>
                <a:lumOff val="40000"/>
              </a:schemeClr>
            </a:solidFill>
            <a:ln w="63500" cap="rnd" cmpd="dbl"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TW" altLang="en-US" sz="3000" b="1" i="0" u="none" strike="noStrike" cap="none" normalizeH="0" baseline="0" dirty="0">
                <a:ln>
                  <a:noFill/>
                </a:ln>
                <a:solidFill>
                  <a:schemeClr val="bg1">
                    <a:lumMod val="50000"/>
                  </a:schemeClr>
                </a:solidFill>
                <a:effectLst/>
                <a:latin typeface="Arial" charset="0"/>
              </a:endParaRPr>
            </a:p>
          </p:txBody>
        </p:sp>
        <p:sp>
          <p:nvSpPr>
            <p:cNvPr id="49" name="文字方塊 48"/>
            <p:cNvSpPr txBox="1"/>
            <p:nvPr/>
          </p:nvSpPr>
          <p:spPr>
            <a:xfrm>
              <a:off x="1086578" y="2468889"/>
              <a:ext cx="822392" cy="779700"/>
            </a:xfrm>
            <a:prstGeom prst="rect">
              <a:avLst/>
            </a:prstGeom>
            <a:noFill/>
          </p:spPr>
          <p:txBody>
            <a:bodyPr wrap="square" rtlCol="0">
              <a:spAutoFit/>
            </a:bodyPr>
            <a:lstStyle/>
            <a:p>
              <a:pPr algn="ctr"/>
              <a:r>
                <a:rPr lang="en-US" altLang="zh-TW" sz="1600" dirty="0">
                  <a:latin typeface="微軟正黑體" panose="020B0604030504040204" pitchFamily="34" charset="-120"/>
                  <a:ea typeface="微軟正黑體" panose="020B0604030504040204" pitchFamily="34" charset="-120"/>
                </a:rPr>
                <a:t>100</a:t>
              </a:r>
              <a:r>
                <a:rPr lang="zh-TW" altLang="en-US" sz="1600" dirty="0">
                  <a:latin typeface="微軟正黑體" panose="020B0604030504040204" pitchFamily="34" charset="-120"/>
                  <a:ea typeface="微軟正黑體" panose="020B0604030504040204" pitchFamily="34" charset="-120"/>
                </a:rPr>
                <a:t>年</a:t>
              </a:r>
              <a:endParaRPr lang="en-US" altLang="zh-TW" sz="1600" dirty="0">
                <a:latin typeface="微軟正黑體" panose="020B0604030504040204" pitchFamily="34" charset="-120"/>
                <a:ea typeface="微軟正黑體" panose="020B0604030504040204" pitchFamily="34" charset="-120"/>
              </a:endParaRPr>
            </a:p>
            <a:p>
              <a:pPr algn="ctr"/>
              <a:r>
                <a:rPr lang="en-US" altLang="zh-TW" sz="1600" dirty="0">
                  <a:latin typeface="微軟正黑體" panose="020B0604030504040204" pitchFamily="34" charset="-120"/>
                  <a:ea typeface="微軟正黑體" panose="020B0604030504040204" pitchFamily="34" charset="-120"/>
                </a:rPr>
                <a:t>12/13</a:t>
              </a:r>
              <a:endParaRPr lang="zh-TW" altLang="en-US" sz="1600" dirty="0">
                <a:latin typeface="微軟正黑體" panose="020B0604030504040204" pitchFamily="34" charset="-120"/>
                <a:ea typeface="微軟正黑體" panose="020B0604030504040204" pitchFamily="34" charset="-120"/>
              </a:endParaRPr>
            </a:p>
          </p:txBody>
        </p:sp>
        <p:sp>
          <p:nvSpPr>
            <p:cNvPr id="56" name="文字方塊 55"/>
            <p:cNvSpPr txBox="1"/>
            <p:nvPr/>
          </p:nvSpPr>
          <p:spPr>
            <a:xfrm>
              <a:off x="1255723" y="3944377"/>
              <a:ext cx="430887" cy="2341790"/>
            </a:xfrm>
            <a:prstGeom prst="rect">
              <a:avLst/>
            </a:prstGeom>
            <a:noFill/>
          </p:spPr>
          <p:txBody>
            <a:bodyPr vert="eaVert" wrap="square" rtlCol="0" anchor="ctr">
              <a:spAutoFit/>
            </a:bodyPr>
            <a:lstStyle/>
            <a:p>
              <a:r>
                <a:rPr lang="zh-TW" altLang="en-US" sz="1600" dirty="0">
                  <a:solidFill>
                    <a:srgbClr val="2E5672"/>
                  </a:solidFill>
                  <a:latin typeface="微軟正黑體" panose="020B0604030504040204" pitchFamily="34" charset="-120"/>
                  <a:ea typeface="微軟正黑體" panose="020B0604030504040204" pitchFamily="34" charset="-120"/>
                </a:rPr>
                <a:t>實價登錄三法通過</a:t>
              </a:r>
            </a:p>
          </p:txBody>
        </p:sp>
      </p:grpSp>
      <p:sp>
        <p:nvSpPr>
          <p:cNvPr id="13" name="標題 12"/>
          <p:cNvSpPr>
            <a:spLocks noGrp="1"/>
          </p:cNvSpPr>
          <p:nvPr>
            <p:ph type="title"/>
          </p:nvPr>
        </p:nvSpPr>
        <p:spPr>
          <a:xfrm>
            <a:off x="0"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實價登錄大事紀</a:t>
            </a:r>
          </a:p>
        </p:txBody>
      </p:sp>
      <p:sp>
        <p:nvSpPr>
          <p:cNvPr id="14" name="投影片編號版面配置區 13"/>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8</a:t>
            </a:fld>
            <a:endParaRPr lang="zh-TW" altLang="en-US" dirty="0">
              <a:solidFill>
                <a:prstClr val="black">
                  <a:tint val="75000"/>
                </a:prstClr>
              </a:solidFill>
            </a:endParaRPr>
          </a:p>
        </p:txBody>
      </p:sp>
    </p:spTree>
    <p:extLst>
      <p:ext uri="{BB962C8B-B14F-4D97-AF65-F5344CB8AC3E}">
        <p14:creationId xmlns:p14="http://schemas.microsoft.com/office/powerpoint/2010/main" val="743985294"/>
      </p:ext>
    </p:extLst>
  </p:cSld>
  <p:clrMapOvr>
    <a:masterClrMapping/>
  </p:clrMapOvr>
  <p:transition spd="med" advTm="802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標題 12"/>
          <p:cNvSpPr>
            <a:spLocks noGrp="1"/>
          </p:cNvSpPr>
          <p:nvPr>
            <p:ph type="title"/>
          </p:nvPr>
        </p:nvSpPr>
        <p:spPr>
          <a:xfrm>
            <a:off x="107504" y="483518"/>
            <a:ext cx="7164288"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實登地政三法      平均地權條例為主</a:t>
            </a:r>
          </a:p>
        </p:txBody>
      </p:sp>
      <p:sp>
        <p:nvSpPr>
          <p:cNvPr id="14" name="投影片編號版面配置區 13"/>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9</a:t>
            </a:fld>
            <a:endParaRPr lang="zh-TW" altLang="en-US" dirty="0">
              <a:solidFill>
                <a:prstClr val="black">
                  <a:tint val="75000"/>
                </a:prstClr>
              </a:solidFill>
            </a:endParaRPr>
          </a:p>
        </p:txBody>
      </p:sp>
      <p:sp>
        <p:nvSpPr>
          <p:cNvPr id="2" name="文字方塊 1"/>
          <p:cNvSpPr txBox="1"/>
          <p:nvPr/>
        </p:nvSpPr>
        <p:spPr>
          <a:xfrm>
            <a:off x="827584" y="1254115"/>
            <a:ext cx="7992888" cy="3477875"/>
          </a:xfrm>
          <a:prstGeom prst="rect">
            <a:avLst/>
          </a:prstGeom>
          <a:noFill/>
        </p:spPr>
        <p:txBody>
          <a:bodyPr wrap="square" rtlCol="0">
            <a:spAutoFit/>
          </a:bodyPr>
          <a:lstStyle/>
          <a:p>
            <a:pPr>
              <a:spcBef>
                <a:spcPts val="1200"/>
              </a:spcBef>
            </a:pPr>
            <a:r>
              <a:rPr lang="en-US" altLang="zh-TW" sz="2400" dirty="0">
                <a:solidFill>
                  <a:schemeClr val="tx2">
                    <a:lumMod val="50000"/>
                  </a:schemeClr>
                </a:solidFill>
                <a:latin typeface="微軟正黑體" panose="020B0604030504040204" pitchFamily="34" charset="-120"/>
                <a:ea typeface="微軟正黑體" panose="020B0604030504040204" pitchFamily="34" charset="-120"/>
              </a:rPr>
              <a:t>1.</a:t>
            </a:r>
            <a:r>
              <a:rPr lang="zh-TW" altLang="en-US" sz="2400" dirty="0">
                <a:solidFill>
                  <a:schemeClr val="tx2">
                    <a:lumMod val="50000"/>
                  </a:schemeClr>
                </a:solidFill>
                <a:latin typeface="微軟正黑體" panose="020B0604030504040204" pitchFamily="34" charset="-120"/>
                <a:ea typeface="微軟正黑體" panose="020B0604030504040204" pitchFamily="34" charset="-120"/>
              </a:rPr>
              <a:t>預售屋銷售行為管理</a:t>
            </a: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endParaRPr>
          </a:p>
          <a:p>
            <a:pPr marL="468312" lvl="1" indent="-285750">
              <a:spcBef>
                <a:spcPts val="1200"/>
              </a:spcBef>
              <a:buBlip>
                <a:blip r:embed="rId3"/>
              </a:buBlip>
            </a:pPr>
            <a:r>
              <a:rPr lang="zh-TW" altLang="en-US" sz="2000" dirty="0">
                <a:solidFill>
                  <a:schemeClr val="tx2">
                    <a:lumMod val="50000"/>
                  </a:schemeClr>
                </a:solidFill>
                <a:latin typeface="微軟正黑體" panose="020B0604030504040204" pitchFamily="34" charset="-120"/>
                <a:ea typeface="微軟正黑體" panose="020B0604030504040204" pitchFamily="34" charset="-120"/>
              </a:rPr>
              <a:t>銷售資訊備查</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平權第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47</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條之</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3</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1</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項</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p>
          <a:p>
            <a:pPr marL="468312" lvl="1" indent="-285750">
              <a:spcBef>
                <a:spcPts val="1200"/>
              </a:spcBef>
              <a:buBlip>
                <a:blip r:embed="rId3"/>
              </a:buBlip>
            </a:pPr>
            <a:r>
              <a:rPr lang="zh-TW" altLang="en-US" sz="2000" dirty="0">
                <a:solidFill>
                  <a:schemeClr val="tx2">
                    <a:lumMod val="50000"/>
                  </a:schemeClr>
                </a:solidFill>
                <a:latin typeface="微軟正黑體" panose="020B0604030504040204" pitchFamily="34" charset="-120"/>
                <a:ea typeface="微軟正黑體" panose="020B0604030504040204" pitchFamily="34" charset="-120"/>
              </a:rPr>
              <a:t>紅單管理</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平權第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47</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條之</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3</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5</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6</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項</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p>
          <a:p>
            <a:pPr marL="0" lvl="1">
              <a:spcBef>
                <a:spcPts val="1200"/>
              </a:spcBef>
            </a:pPr>
            <a:r>
              <a:rPr lang="en-US" altLang="zh-TW" sz="2400" dirty="0">
                <a:solidFill>
                  <a:schemeClr val="tx2">
                    <a:lumMod val="50000"/>
                  </a:schemeClr>
                </a:solidFill>
                <a:latin typeface="微軟正黑體" panose="020B0604030504040204" pitchFamily="34" charset="-120"/>
                <a:ea typeface="微軟正黑體" panose="020B0604030504040204" pitchFamily="34" charset="-120"/>
              </a:rPr>
              <a:t>2.</a:t>
            </a:r>
            <a:r>
              <a:rPr lang="zh-TW" altLang="en-US" sz="2400" dirty="0">
                <a:solidFill>
                  <a:schemeClr val="tx2">
                    <a:lumMod val="50000"/>
                  </a:schemeClr>
                </a:solidFill>
                <a:latin typeface="微軟正黑體" panose="020B0604030504040204" pitchFamily="34" charset="-120"/>
                <a:ea typeface="微軟正黑體" panose="020B0604030504040204" pitchFamily="34" charset="-120"/>
              </a:rPr>
              <a:t>代銷之非常態營業處所備查</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經紀業管理條例第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24</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條之</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1</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2</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項</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p>
          <a:p>
            <a:pPr>
              <a:spcBef>
                <a:spcPts val="1200"/>
              </a:spcBef>
            </a:pPr>
            <a:r>
              <a:rPr lang="en-US" altLang="zh-TW" sz="2400" dirty="0">
                <a:solidFill>
                  <a:schemeClr val="tx2">
                    <a:lumMod val="50000"/>
                  </a:schemeClr>
                </a:solidFill>
                <a:latin typeface="微軟正黑體" panose="020B0604030504040204" pitchFamily="34" charset="-120"/>
                <a:ea typeface="微軟正黑體" panose="020B0604030504040204" pitchFamily="34" charset="-120"/>
              </a:rPr>
              <a:t>3.</a:t>
            </a:r>
            <a:r>
              <a:rPr lang="zh-TW" altLang="en-US" sz="2400" dirty="0">
                <a:solidFill>
                  <a:schemeClr val="tx2">
                    <a:lumMod val="50000"/>
                  </a:schemeClr>
                </a:solidFill>
                <a:latin typeface="微軟正黑體" panose="020B0604030504040204" pitchFamily="34" charset="-120"/>
                <a:ea typeface="微軟正黑體" panose="020B0604030504040204" pitchFamily="34" charset="-120"/>
              </a:rPr>
              <a:t>實價登錄調整</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平權第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47</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條之</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3</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2</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項</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p>
          <a:p>
            <a:pPr>
              <a:spcBef>
                <a:spcPts val="1200"/>
              </a:spcBef>
            </a:pPr>
            <a:r>
              <a:rPr lang="en-US" altLang="zh-TW" sz="2400" dirty="0">
                <a:solidFill>
                  <a:schemeClr val="tx2">
                    <a:lumMod val="50000"/>
                  </a:schemeClr>
                </a:solidFill>
                <a:latin typeface="微軟正黑體" panose="020B0604030504040204" pitchFamily="34" charset="-120"/>
                <a:ea typeface="微軟正黑體" panose="020B0604030504040204" pitchFamily="34" charset="-120"/>
              </a:rPr>
              <a:t>4.</a:t>
            </a:r>
            <a:r>
              <a:rPr lang="zh-TW" altLang="en-US" sz="2400" dirty="0">
                <a:solidFill>
                  <a:schemeClr val="tx2">
                    <a:lumMod val="50000"/>
                  </a:schemeClr>
                </a:solidFill>
                <a:latin typeface="微軟正黑體" panose="020B0604030504040204" pitchFamily="34" charset="-120"/>
                <a:ea typeface="微軟正黑體" panose="020B0604030504040204" pitchFamily="34" charset="-120"/>
              </a:rPr>
              <a:t>資訊揭露以及機關查核權</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平權第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47</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條第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9</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6</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項</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p>
          <a:p>
            <a:pPr marL="0" lvl="1">
              <a:spcBef>
                <a:spcPts val="1200"/>
              </a:spcBef>
            </a:pPr>
            <a:r>
              <a:rPr lang="en-US" altLang="zh-TW" sz="2400" dirty="0">
                <a:solidFill>
                  <a:schemeClr val="tx2">
                    <a:lumMod val="50000"/>
                  </a:schemeClr>
                </a:solidFill>
                <a:latin typeface="微軟正黑體" panose="020B0604030504040204" pitchFamily="34" charset="-120"/>
                <a:ea typeface="微軟正黑體" panose="020B0604030504040204" pitchFamily="34" charset="-120"/>
              </a:rPr>
              <a:t>5.</a:t>
            </a:r>
            <a:r>
              <a:rPr lang="zh-TW" altLang="en-US" sz="2400" dirty="0">
                <a:solidFill>
                  <a:schemeClr val="tx2">
                    <a:lumMod val="50000"/>
                  </a:schemeClr>
                </a:solidFill>
                <a:latin typeface="微軟正黑體" panose="020B0604030504040204" pitchFamily="34" charset="-120"/>
                <a:ea typeface="微軟正黑體" panose="020B0604030504040204" pitchFamily="34" charset="-120"/>
              </a:rPr>
              <a:t>罰則</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平權第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81</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條之</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 name="向右箭號 2"/>
          <p:cNvSpPr/>
          <p:nvPr/>
        </p:nvSpPr>
        <p:spPr>
          <a:xfrm>
            <a:off x="2339752" y="627534"/>
            <a:ext cx="360040" cy="216024"/>
          </a:xfrm>
          <a:prstGeom prst="stripedRightArrow">
            <a:avLst/>
          </a:prstGeom>
          <a:solidFill>
            <a:schemeClr val="accent4">
              <a:lumMod val="60000"/>
              <a:lumOff val="40000"/>
            </a:schemeClr>
          </a:solidFill>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Tree>
    <p:extLst>
      <p:ext uri="{BB962C8B-B14F-4D97-AF65-F5344CB8AC3E}">
        <p14:creationId xmlns:p14="http://schemas.microsoft.com/office/powerpoint/2010/main" val="1090021204"/>
      </p:ext>
    </p:extLst>
  </p:cSld>
  <p:clrMapOvr>
    <a:masterClrMapping/>
  </p:clrMapOvr>
  <p:transition spd="med" advTm="104606">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7200"/>
                    </a14:imgEffect>
                    <a14:imgEffect>
                      <a14:saturation sat="95000"/>
                    </a14:imgEffect>
                  </a14:imgLayer>
                </a14:imgProps>
              </a:ext>
              <a:ext uri="{28A0092B-C50C-407E-A947-70E740481C1C}">
                <a14:useLocalDpi xmlns:a14="http://schemas.microsoft.com/office/drawing/2010/main" val="0"/>
              </a:ext>
            </a:extLst>
          </a:blip>
          <a:srcRect l="9430" r="12911"/>
          <a:stretch/>
        </p:blipFill>
        <p:spPr>
          <a:xfrm>
            <a:off x="5659787" y="1818402"/>
            <a:ext cx="3484213" cy="2991049"/>
          </a:xfrm>
          <a:prstGeom prst="rect">
            <a:avLst/>
          </a:prstGeom>
        </p:spPr>
      </p:pic>
      <p:grpSp>
        <p:nvGrpSpPr>
          <p:cNvPr id="9" name="组合 48">
            <a:extLst>
              <a:ext uri="{FF2B5EF4-FFF2-40B4-BE49-F238E27FC236}">
                <a16:creationId xmlns:a16="http://schemas.microsoft.com/office/drawing/2014/main" id="{8E8C045C-0EE3-4BF5-A3A4-43E6B46253A1}"/>
              </a:ext>
            </a:extLst>
          </p:cNvPr>
          <p:cNvGrpSpPr/>
          <p:nvPr/>
        </p:nvGrpSpPr>
        <p:grpSpPr>
          <a:xfrm>
            <a:off x="3945771" y="2643758"/>
            <a:ext cx="1662207" cy="934623"/>
            <a:chOff x="4733020" y="4631517"/>
            <a:chExt cx="2265032" cy="1273578"/>
          </a:xfrm>
        </p:grpSpPr>
        <p:grpSp>
          <p:nvGrpSpPr>
            <p:cNvPr id="10" name="组合 49">
              <a:extLst>
                <a:ext uri="{FF2B5EF4-FFF2-40B4-BE49-F238E27FC236}">
                  <a16:creationId xmlns:a16="http://schemas.microsoft.com/office/drawing/2014/main" id="{BD0A42E8-8745-43BF-8BA4-ADFA060FE7D6}"/>
                </a:ext>
              </a:extLst>
            </p:cNvPr>
            <p:cNvGrpSpPr/>
            <p:nvPr/>
          </p:nvGrpSpPr>
          <p:grpSpPr>
            <a:xfrm>
              <a:off x="4733020" y="4631517"/>
              <a:ext cx="2265032" cy="190910"/>
              <a:chOff x="4081346" y="4795024"/>
              <a:chExt cx="2265032" cy="190910"/>
            </a:xfrm>
            <a:solidFill>
              <a:schemeClr val="accent2"/>
            </a:solidFill>
          </p:grpSpPr>
          <p:sp>
            <p:nvSpPr>
              <p:cNvPr id="41" name="椭圆 80">
                <a:extLst>
                  <a:ext uri="{FF2B5EF4-FFF2-40B4-BE49-F238E27FC236}">
                    <a16:creationId xmlns:a16="http://schemas.microsoft.com/office/drawing/2014/main" id="{FA895735-DE8B-4674-8F8E-C9F7D4F16F95}"/>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81">
                <a:extLst>
                  <a:ext uri="{FF2B5EF4-FFF2-40B4-BE49-F238E27FC236}">
                    <a16:creationId xmlns:a16="http://schemas.microsoft.com/office/drawing/2014/main" id="{F57104D7-962A-4B1C-AAFD-592307742629}"/>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82">
                <a:extLst>
                  <a:ext uri="{FF2B5EF4-FFF2-40B4-BE49-F238E27FC236}">
                    <a16:creationId xmlns:a16="http://schemas.microsoft.com/office/drawing/2014/main" id="{853332F5-A38B-4BE7-97F3-F7E28FA79A5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83">
                <a:extLst>
                  <a:ext uri="{FF2B5EF4-FFF2-40B4-BE49-F238E27FC236}">
                    <a16:creationId xmlns:a16="http://schemas.microsoft.com/office/drawing/2014/main" id="{AC38118A-964A-447D-8F19-08DD2CA7D36D}"/>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84">
                <a:extLst>
                  <a:ext uri="{FF2B5EF4-FFF2-40B4-BE49-F238E27FC236}">
                    <a16:creationId xmlns:a16="http://schemas.microsoft.com/office/drawing/2014/main" id="{5286D498-7ADC-428B-961B-D1F85D4794A3}"/>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85">
                <a:extLst>
                  <a:ext uri="{FF2B5EF4-FFF2-40B4-BE49-F238E27FC236}">
                    <a16:creationId xmlns:a16="http://schemas.microsoft.com/office/drawing/2014/main" id="{E06937EF-118A-4B76-A921-1D02E60F7AD3}"/>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86">
                <a:extLst>
                  <a:ext uri="{FF2B5EF4-FFF2-40B4-BE49-F238E27FC236}">
                    <a16:creationId xmlns:a16="http://schemas.microsoft.com/office/drawing/2014/main" id="{3D27FEDE-74AD-47D1-A061-38F8A5661F61}"/>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50">
              <a:extLst>
                <a:ext uri="{FF2B5EF4-FFF2-40B4-BE49-F238E27FC236}">
                  <a16:creationId xmlns:a16="http://schemas.microsoft.com/office/drawing/2014/main" id="{08F45B26-801C-4E86-B33C-88150579C4CE}"/>
                </a:ext>
              </a:extLst>
            </p:cNvPr>
            <p:cNvGrpSpPr/>
            <p:nvPr/>
          </p:nvGrpSpPr>
          <p:grpSpPr>
            <a:xfrm>
              <a:off x="4733020" y="4992670"/>
              <a:ext cx="2265032" cy="190910"/>
              <a:chOff x="4081346" y="4795024"/>
              <a:chExt cx="2265032" cy="190910"/>
            </a:xfrm>
            <a:solidFill>
              <a:schemeClr val="accent2"/>
            </a:solidFill>
          </p:grpSpPr>
          <p:sp>
            <p:nvSpPr>
              <p:cNvPr id="32" name="椭圆 71">
                <a:extLst>
                  <a:ext uri="{FF2B5EF4-FFF2-40B4-BE49-F238E27FC236}">
                    <a16:creationId xmlns:a16="http://schemas.microsoft.com/office/drawing/2014/main" id="{99572E40-9FE6-4717-B405-C3A727B40627}"/>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72">
                <a:extLst>
                  <a:ext uri="{FF2B5EF4-FFF2-40B4-BE49-F238E27FC236}">
                    <a16:creationId xmlns:a16="http://schemas.microsoft.com/office/drawing/2014/main" id="{6D9AE392-718E-4788-81F6-E9976424121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73">
                <a:extLst>
                  <a:ext uri="{FF2B5EF4-FFF2-40B4-BE49-F238E27FC236}">
                    <a16:creationId xmlns:a16="http://schemas.microsoft.com/office/drawing/2014/main" id="{D7D58D48-FED0-4392-AA37-C127C4197B8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74">
                <a:extLst>
                  <a:ext uri="{FF2B5EF4-FFF2-40B4-BE49-F238E27FC236}">
                    <a16:creationId xmlns:a16="http://schemas.microsoft.com/office/drawing/2014/main" id="{7CF88929-0D35-40CE-BCE4-6A46C2DD13C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75">
                <a:extLst>
                  <a:ext uri="{FF2B5EF4-FFF2-40B4-BE49-F238E27FC236}">
                    <a16:creationId xmlns:a16="http://schemas.microsoft.com/office/drawing/2014/main" id="{216D5B01-19B3-4D76-AF66-E62B44C5D4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76">
                <a:extLst>
                  <a:ext uri="{FF2B5EF4-FFF2-40B4-BE49-F238E27FC236}">
                    <a16:creationId xmlns:a16="http://schemas.microsoft.com/office/drawing/2014/main" id="{5AD85234-B6EA-40FA-BE5A-2F5D806DD1D4}"/>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77">
                <a:extLst>
                  <a:ext uri="{FF2B5EF4-FFF2-40B4-BE49-F238E27FC236}">
                    <a16:creationId xmlns:a16="http://schemas.microsoft.com/office/drawing/2014/main" id="{74FA8F67-E852-44DB-984B-7189B0801BE6}"/>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51">
              <a:extLst>
                <a:ext uri="{FF2B5EF4-FFF2-40B4-BE49-F238E27FC236}">
                  <a16:creationId xmlns:a16="http://schemas.microsoft.com/office/drawing/2014/main" id="{31B08C80-56D3-4B8B-9A43-B45427E861FA}"/>
                </a:ext>
              </a:extLst>
            </p:cNvPr>
            <p:cNvGrpSpPr/>
            <p:nvPr/>
          </p:nvGrpSpPr>
          <p:grpSpPr>
            <a:xfrm>
              <a:off x="4733020" y="5353823"/>
              <a:ext cx="2265032" cy="190910"/>
              <a:chOff x="4081346" y="4795024"/>
              <a:chExt cx="2265032" cy="190910"/>
            </a:xfrm>
            <a:solidFill>
              <a:schemeClr val="accent2"/>
            </a:solidFill>
          </p:grpSpPr>
          <p:sp>
            <p:nvSpPr>
              <p:cNvPr id="23" name="椭圆 62">
                <a:extLst>
                  <a:ext uri="{FF2B5EF4-FFF2-40B4-BE49-F238E27FC236}">
                    <a16:creationId xmlns:a16="http://schemas.microsoft.com/office/drawing/2014/main" id="{7939FE44-F24C-4EF4-BB13-2B0327E7B278}"/>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63">
                <a:extLst>
                  <a:ext uri="{FF2B5EF4-FFF2-40B4-BE49-F238E27FC236}">
                    <a16:creationId xmlns:a16="http://schemas.microsoft.com/office/drawing/2014/main" id="{7BC6C8CF-8F05-4B1E-B895-73928C0F0D3C}"/>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64">
                <a:extLst>
                  <a:ext uri="{FF2B5EF4-FFF2-40B4-BE49-F238E27FC236}">
                    <a16:creationId xmlns:a16="http://schemas.microsoft.com/office/drawing/2014/main" id="{DED0EE5C-F954-4107-B82E-A3243C0DDC54}"/>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65">
                <a:extLst>
                  <a:ext uri="{FF2B5EF4-FFF2-40B4-BE49-F238E27FC236}">
                    <a16:creationId xmlns:a16="http://schemas.microsoft.com/office/drawing/2014/main" id="{3C567C22-2BF7-4D59-A768-AD4E66DA65D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66">
                <a:extLst>
                  <a:ext uri="{FF2B5EF4-FFF2-40B4-BE49-F238E27FC236}">
                    <a16:creationId xmlns:a16="http://schemas.microsoft.com/office/drawing/2014/main" id="{870B056F-5469-440A-9C82-3C9BA49890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67">
                <a:extLst>
                  <a:ext uri="{FF2B5EF4-FFF2-40B4-BE49-F238E27FC236}">
                    <a16:creationId xmlns:a16="http://schemas.microsoft.com/office/drawing/2014/main" id="{A60DF19D-A90E-44F1-AA4A-ABD4CF666FA6}"/>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68">
                <a:extLst>
                  <a:ext uri="{FF2B5EF4-FFF2-40B4-BE49-F238E27FC236}">
                    <a16:creationId xmlns:a16="http://schemas.microsoft.com/office/drawing/2014/main" id="{3D0A7F57-C896-4559-8B1A-4868CC2E6E50}"/>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2">
              <a:extLst>
                <a:ext uri="{FF2B5EF4-FFF2-40B4-BE49-F238E27FC236}">
                  <a16:creationId xmlns:a16="http://schemas.microsoft.com/office/drawing/2014/main" id="{B4111C59-B88A-4C2B-AF43-3EAC12191D59}"/>
                </a:ext>
              </a:extLst>
            </p:cNvPr>
            <p:cNvGrpSpPr/>
            <p:nvPr userDrawn="1"/>
          </p:nvGrpSpPr>
          <p:grpSpPr>
            <a:xfrm>
              <a:off x="4733020" y="5714185"/>
              <a:ext cx="2265032" cy="190910"/>
              <a:chOff x="4081346" y="4795024"/>
              <a:chExt cx="2265032" cy="190910"/>
            </a:xfrm>
            <a:solidFill>
              <a:schemeClr val="accent2"/>
            </a:solidFill>
          </p:grpSpPr>
          <p:sp>
            <p:nvSpPr>
              <p:cNvPr id="14" name="椭圆 53">
                <a:extLst>
                  <a:ext uri="{FF2B5EF4-FFF2-40B4-BE49-F238E27FC236}">
                    <a16:creationId xmlns:a16="http://schemas.microsoft.com/office/drawing/2014/main" id="{DE988CD5-5206-4296-9592-BD7E1F95E631}"/>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54">
                <a:extLst>
                  <a:ext uri="{FF2B5EF4-FFF2-40B4-BE49-F238E27FC236}">
                    <a16:creationId xmlns:a16="http://schemas.microsoft.com/office/drawing/2014/main" id="{D5F6E632-E52E-414F-AFCE-2B49A1FD6AE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55">
                <a:extLst>
                  <a:ext uri="{FF2B5EF4-FFF2-40B4-BE49-F238E27FC236}">
                    <a16:creationId xmlns:a16="http://schemas.microsoft.com/office/drawing/2014/main" id="{4AEA56EB-EB05-4D0B-9788-F7755521D9A7}"/>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56">
                <a:extLst>
                  <a:ext uri="{FF2B5EF4-FFF2-40B4-BE49-F238E27FC236}">
                    <a16:creationId xmlns:a16="http://schemas.microsoft.com/office/drawing/2014/main" id="{9301EE99-8951-413E-83AD-AA60BF3C2A07}"/>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57">
                <a:extLst>
                  <a:ext uri="{FF2B5EF4-FFF2-40B4-BE49-F238E27FC236}">
                    <a16:creationId xmlns:a16="http://schemas.microsoft.com/office/drawing/2014/main" id="{656557ED-7280-4D04-8BF6-D9EEEA8837A8}"/>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58">
                <a:extLst>
                  <a:ext uri="{FF2B5EF4-FFF2-40B4-BE49-F238E27FC236}">
                    <a16:creationId xmlns:a16="http://schemas.microsoft.com/office/drawing/2014/main" id="{AF566853-09AC-4AEE-B2AF-B60E33F10FFC}"/>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59">
                <a:extLst>
                  <a:ext uri="{FF2B5EF4-FFF2-40B4-BE49-F238E27FC236}">
                    <a16:creationId xmlns:a16="http://schemas.microsoft.com/office/drawing/2014/main" id="{DB816F20-4708-4EF9-84DE-257FA9780605}"/>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投影片編號版面配置區 2"/>
          <p:cNvSpPr>
            <a:spLocks noGrp="1"/>
          </p:cNvSpPr>
          <p:nvPr>
            <p:ph type="sldNum" sz="quarter" idx="12"/>
          </p:nvPr>
        </p:nvSpPr>
        <p:spPr>
          <a:xfrm>
            <a:off x="6899064" y="4782002"/>
            <a:ext cx="2057400" cy="273844"/>
          </a:xfrm>
        </p:spPr>
        <p:txBody>
          <a:bodyPr/>
          <a:lstStyle/>
          <a:p>
            <a:fld id="{D2C41AFA-2B69-43B3-B79D-A75CCD4BFB46}" type="slidenum">
              <a:rPr lang="zh-TW" altLang="en-US" sz="1050" b="0" smtClean="0">
                <a:solidFill>
                  <a:schemeClr val="bg1">
                    <a:lumMod val="50000"/>
                  </a:schemeClr>
                </a:solidFill>
                <a:effectLst/>
                <a:latin typeface="微軟正黑體" panose="020B0604030504040204" pitchFamily="34" charset="-120"/>
                <a:ea typeface="微軟正黑體" panose="020B0604030504040204" pitchFamily="34" charset="-120"/>
              </a:rPr>
              <a:pPr/>
              <a:t>10</a:t>
            </a:fld>
            <a:endParaRPr lang="zh-TW" altLang="en-US" sz="1050" b="0" dirty="0">
              <a:solidFill>
                <a:schemeClr val="bg1">
                  <a:lumMod val="50000"/>
                </a:schemeClr>
              </a:solidFill>
              <a:effectLst/>
              <a:latin typeface="微軟正黑體" panose="020B0604030504040204" pitchFamily="34" charset="-120"/>
              <a:ea typeface="微軟正黑體" panose="020B0604030504040204" pitchFamily="34" charset="-120"/>
            </a:endParaRPr>
          </a:p>
        </p:txBody>
      </p:sp>
      <p:sp>
        <p:nvSpPr>
          <p:cNvPr id="50" name="标题 4"/>
          <p:cNvSpPr>
            <a:spLocks noGrp="1"/>
          </p:cNvSpPr>
          <p:nvPr>
            <p:ph type="title"/>
          </p:nvPr>
        </p:nvSpPr>
        <p:spPr>
          <a:xfrm>
            <a:off x="-756592" y="3723878"/>
            <a:ext cx="6871942" cy="895350"/>
          </a:xfrm>
        </p:spPr>
        <p:txBody>
          <a:bodyPr>
            <a:noAutofit/>
          </a:bodyPr>
          <a:lstStyle/>
          <a:p>
            <a:pPr lvl="0" algn="r"/>
            <a:r>
              <a:rPr lang="zh-TW" altLang="en-US" sz="4600" b="1" dirty="0">
                <a:solidFill>
                  <a:schemeClr val="tx2">
                    <a:lumMod val="50000"/>
                  </a:schemeClr>
                </a:solidFill>
                <a:effectLst/>
              </a:rPr>
              <a:t>預售屋銷售資訊備查</a:t>
            </a:r>
          </a:p>
        </p:txBody>
      </p:sp>
      <p:sp>
        <p:nvSpPr>
          <p:cNvPr id="51" name="文本框 8">
            <a:extLst>
              <a:ext uri="{FF2B5EF4-FFF2-40B4-BE49-F238E27FC236}">
                <a16:creationId xmlns:a16="http://schemas.microsoft.com/office/drawing/2014/main" id="{04F69230-F3A6-4586-9371-A858F4763E9F}"/>
              </a:ext>
            </a:extLst>
          </p:cNvPr>
          <p:cNvSpPr txBox="1"/>
          <p:nvPr/>
        </p:nvSpPr>
        <p:spPr>
          <a:xfrm>
            <a:off x="3014802" y="1416317"/>
            <a:ext cx="1733515" cy="1507227"/>
          </a:xfrm>
          <a:prstGeom prst="rect">
            <a:avLst/>
          </a:prstGeom>
          <a:noFill/>
          <a:ln w="117475">
            <a:noFill/>
          </a:ln>
        </p:spPr>
        <p:txBody>
          <a:bodyPr wrap="none" rtlCol="0">
            <a:prstTxWarp prst="textPlain">
              <a:avLst/>
            </a:prstTxWarp>
            <a:spAutoFit/>
          </a:bodyPr>
          <a:lstStyle/>
          <a:p>
            <a:r>
              <a:rPr lang="en-US" altLang="zh-CN" sz="800" spc="100" dirty="0">
                <a:solidFill>
                  <a:srgbClr val="0070C0"/>
                </a:solidFill>
                <a:latin typeface="Impact" panose="020B0806030902050204" pitchFamily="34" charset="0"/>
                <a:cs typeface="Arial" panose="020B0604020202020204" pitchFamily="34" charset="0"/>
              </a:rPr>
              <a:t>/</a:t>
            </a:r>
            <a:r>
              <a:rPr lang="en-US" altLang="zh-TW" sz="800" spc="100" dirty="0">
                <a:solidFill>
                  <a:srgbClr val="0070C0"/>
                </a:solidFill>
                <a:latin typeface="Impact" panose="020B0806030902050204" pitchFamily="34" charset="0"/>
                <a:cs typeface="Arial" panose="020B0604020202020204" pitchFamily="34" charset="0"/>
              </a:rPr>
              <a:t>03</a:t>
            </a:r>
            <a:endParaRPr lang="zh-CN" altLang="en-US" sz="800" spc="100" dirty="0">
              <a:solidFill>
                <a:srgbClr val="0070C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822694177"/>
      </p:ext>
    </p:extLst>
  </p:cSld>
  <p:clrMapOvr>
    <a:masterClrMapping/>
  </p:clrMapOvr>
  <mc:AlternateContent xmlns:mc="http://schemas.openxmlformats.org/markup-compatibility/2006">
    <mc:Choice xmlns:p14="http://schemas.microsoft.com/office/powerpoint/2010/main" Requires="p14">
      <p:transition spd="slow" p14:dur="2000" advTm="8551"/>
    </mc:Choice>
    <mc:Fallback>
      <p:transition spd="slow" advTm="8551"/>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預售屋銷售行為管理</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11</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493243" y="1084675"/>
            <a:ext cx="8021766" cy="3870214"/>
            <a:chOff x="1246449" y="1066800"/>
            <a:chExt cx="3476125" cy="3870214"/>
          </a:xfrm>
        </p:grpSpPr>
        <p:sp>
          <p:nvSpPr>
            <p:cNvPr id="6" name="手繪多邊形 5"/>
            <p:cNvSpPr/>
            <p:nvPr/>
          </p:nvSpPr>
          <p:spPr>
            <a:xfrm>
              <a:off x="1248745" y="1066800"/>
              <a:ext cx="3470850" cy="478963"/>
            </a:xfrm>
            <a:custGeom>
              <a:avLst/>
              <a:gdLst>
                <a:gd name="connsiteX0" fmla="*/ 0 w 3381413"/>
                <a:gd name="connsiteY0" fmla="*/ 0 h 576000"/>
                <a:gd name="connsiteX1" fmla="*/ 3381413 w 3381413"/>
                <a:gd name="connsiteY1" fmla="*/ 0 h 576000"/>
                <a:gd name="connsiteX2" fmla="*/ 3381413 w 3381413"/>
                <a:gd name="connsiteY2" fmla="*/ 576000 h 576000"/>
                <a:gd name="connsiteX3" fmla="*/ 0 w 3381413"/>
                <a:gd name="connsiteY3" fmla="*/ 576000 h 576000"/>
                <a:gd name="connsiteX4" fmla="*/ 0 w 3381413"/>
                <a:gd name="connsiteY4" fmla="*/ 0 h 57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576000">
                  <a:moveTo>
                    <a:pt x="0" y="0"/>
                  </a:moveTo>
                  <a:lnTo>
                    <a:pt x="3381413" y="0"/>
                  </a:lnTo>
                  <a:lnTo>
                    <a:pt x="3381413" y="576000"/>
                  </a:lnTo>
                  <a:lnTo>
                    <a:pt x="0" y="576000"/>
                  </a:lnTo>
                  <a:lnTo>
                    <a:pt x="0" y="0"/>
                  </a:lnTo>
                  <a:close/>
                </a:path>
              </a:pathLst>
            </a:custGeom>
          </p:spPr>
          <p:style>
            <a:lnRef idx="1">
              <a:schemeClr val="accent4">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200" b="1" kern="1200" dirty="0">
                  <a:latin typeface="微軟正黑體" panose="020B0604030504040204" pitchFamily="34" charset="-120"/>
                  <a:ea typeface="微軟正黑體" panose="020B0604030504040204" pitchFamily="34" charset="-120"/>
                </a:rPr>
                <a:t>銷售資訊備查</a:t>
              </a:r>
              <a:r>
                <a:rPr lang="en-US" altLang="zh-TW" sz="2200" b="1" kern="1200" dirty="0">
                  <a:latin typeface="微軟正黑體" panose="020B0604030504040204" pitchFamily="34" charset="-120"/>
                  <a:ea typeface="微軟正黑體" panose="020B0604030504040204" pitchFamily="34" charset="-120"/>
                </a:rPr>
                <a:t>(</a:t>
              </a:r>
              <a:r>
                <a:rPr lang="zh-TW" altLang="en-US" sz="2200" b="1" kern="1200" dirty="0">
                  <a:latin typeface="微軟正黑體" panose="020B0604030504040204" pitchFamily="34" charset="-120"/>
                  <a:ea typeface="微軟正黑體" panose="020B0604030504040204" pitchFamily="34" charset="-120"/>
                </a:rPr>
                <a:t>含變更</a:t>
              </a:r>
              <a:r>
                <a:rPr lang="en-US" altLang="zh-TW" sz="2200" b="1" kern="1200" dirty="0">
                  <a:latin typeface="微軟正黑體" panose="020B0604030504040204" pitchFamily="34" charset="-120"/>
                  <a:ea typeface="微軟正黑體" panose="020B0604030504040204" pitchFamily="34" charset="-120"/>
                </a:rPr>
                <a:t>)</a:t>
              </a:r>
              <a:r>
                <a:rPr lang="zh-TW" altLang="en-US" sz="2200" b="1" kern="1200" dirty="0">
                  <a:latin typeface="微軟正黑體" panose="020B0604030504040204" pitchFamily="34" charset="-120"/>
                  <a:ea typeface="微軟正黑體" panose="020B0604030504040204" pitchFamily="34" charset="-120"/>
                </a:rPr>
                <a:t>  </a:t>
              </a:r>
              <a:r>
                <a:rPr lang="en-US" altLang="zh-TW" sz="2200" b="1" kern="1200" dirty="0">
                  <a:latin typeface="微軟正黑體" panose="020B0604030504040204" pitchFamily="34" charset="-120"/>
                  <a:ea typeface="微軟正黑體" panose="020B0604030504040204" pitchFamily="34" charset="-120"/>
                </a:rPr>
                <a:t>1</a:t>
              </a:r>
              <a:endParaRPr lang="zh-TW" altLang="en-US" sz="2200" b="1" kern="1200" dirty="0">
                <a:latin typeface="微軟正黑體" panose="020B0604030504040204" pitchFamily="34" charset="-120"/>
                <a:ea typeface="微軟正黑體" panose="020B0604030504040204" pitchFamily="34" charset="-120"/>
              </a:endParaRPr>
            </a:p>
          </p:txBody>
        </p:sp>
        <p:sp>
          <p:nvSpPr>
            <p:cNvPr id="9" name="手繪多邊形 8"/>
            <p:cNvSpPr/>
            <p:nvPr/>
          </p:nvSpPr>
          <p:spPr>
            <a:xfrm>
              <a:off x="1246449" y="1480630"/>
              <a:ext cx="3476125" cy="3456384"/>
            </a:xfrm>
            <a:custGeom>
              <a:avLst/>
              <a:gdLst>
                <a:gd name="connsiteX0" fmla="*/ 0 w 3381413"/>
                <a:gd name="connsiteY0" fmla="*/ 0 h 3239099"/>
                <a:gd name="connsiteX1" fmla="*/ 3381413 w 3381413"/>
                <a:gd name="connsiteY1" fmla="*/ 0 h 3239099"/>
                <a:gd name="connsiteX2" fmla="*/ 3381413 w 3381413"/>
                <a:gd name="connsiteY2" fmla="*/ 3239099 h 3239099"/>
                <a:gd name="connsiteX3" fmla="*/ 0 w 3381413"/>
                <a:gd name="connsiteY3" fmla="*/ 3239099 h 3239099"/>
                <a:gd name="connsiteX4" fmla="*/ 0 w 3381413"/>
                <a:gd name="connsiteY4" fmla="*/ 0 h 323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3239099">
                  <a:moveTo>
                    <a:pt x="0" y="0"/>
                  </a:moveTo>
                  <a:lnTo>
                    <a:pt x="3381413" y="0"/>
                  </a:lnTo>
                  <a:lnTo>
                    <a:pt x="3381413" y="3239099"/>
                  </a:lnTo>
                  <a:lnTo>
                    <a:pt x="0" y="3239099"/>
                  </a:lnTo>
                  <a:lnTo>
                    <a:pt x="0" y="0"/>
                  </a:lnTo>
                  <a:close/>
                </a:path>
              </a:pathLst>
            </a:custGeom>
            <a:solidFill>
              <a:srgbClr val="FFF7E1">
                <a:alpha val="89804"/>
              </a:srgbClr>
            </a:solidFill>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2">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defTabSz="889000">
                <a:spcBef>
                  <a:spcPts val="1200"/>
                </a:spcBef>
                <a:spcAft>
                  <a:spcPct val="15000"/>
                </a:spcAft>
              </a:pPr>
              <a:r>
                <a:rPr lang="zh-TW" altLang="en-US" sz="2000" b="0" i="0" kern="1200" dirty="0">
                  <a:solidFill>
                    <a:schemeClr val="tx2">
                      <a:lumMod val="75000"/>
                    </a:schemeClr>
                  </a:solidFill>
                  <a:latin typeface="微軟正黑體" panose="020B0604030504040204" pitchFamily="34" charset="-120"/>
                  <a:ea typeface="微軟正黑體" panose="020B0604030504040204" pitchFamily="34" charset="-120"/>
                </a:rPr>
                <a:t>     </a:t>
              </a:r>
              <a:r>
                <a:rPr lang="zh-TW" altLang="en-US" sz="2000" b="0" i="0" kern="1200" dirty="0">
                  <a:solidFill>
                    <a:schemeClr val="tx2">
                      <a:lumMod val="50000"/>
                    </a:schemeClr>
                  </a:solidFill>
                  <a:latin typeface="微軟正黑體" panose="020B0604030504040204" pitchFamily="34" charset="-120"/>
                  <a:ea typeface="微軟正黑體" panose="020B0604030504040204" pitchFamily="34" charset="-120"/>
                </a:rPr>
                <a:t>銷售預售屋者</a:t>
              </a:r>
              <a:r>
                <a:rPr lang="en-US" altLang="zh-TW" sz="1400" b="0" i="0" kern="1200" dirty="0">
                  <a:solidFill>
                    <a:schemeClr val="tx2">
                      <a:lumMod val="75000"/>
                    </a:schemeClr>
                  </a:solidFill>
                  <a:latin typeface="微軟正黑體" panose="020B0604030504040204" pitchFamily="34" charset="-120"/>
                  <a:ea typeface="微軟正黑體" panose="020B0604030504040204" pitchFamily="34" charset="-120"/>
                </a:rPr>
                <a:t>(</a:t>
              </a:r>
              <a:r>
                <a:rPr lang="zh-TW" altLang="en-US" sz="1600" kern="900" spc="-60" dirty="0">
                  <a:solidFill>
                    <a:schemeClr val="tx2">
                      <a:lumMod val="75000"/>
                    </a:schemeClr>
                  </a:solidFill>
                  <a:latin typeface="微軟正黑體" panose="020B0604030504040204" pitchFamily="34" charset="-120"/>
                  <a:ea typeface="微軟正黑體" panose="020B0604030504040204" pitchFamily="34" charset="-120"/>
                </a:rPr>
                <a:t>不動產成交案件實際資訊申報登錄及預售屋銷售資訊備查辦法</a:t>
              </a:r>
              <a:r>
                <a:rPr lang="en-US" altLang="zh-TW" sz="1600" kern="900" spc="-60" dirty="0">
                  <a:solidFill>
                    <a:schemeClr val="tx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sym typeface="Wingdings 3" panose="05040102010807070707" pitchFamily="18" charset="2"/>
                </a:rPr>
                <a:t>§2</a:t>
              </a:r>
              <a:r>
                <a:rPr lang="en-US" altLang="zh-TW" sz="1400" dirty="0">
                  <a:solidFill>
                    <a:schemeClr val="tx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sym typeface="Wingdings 3" panose="05040102010807070707" pitchFamily="18" charset="2"/>
                </a:rPr>
                <a:t>)</a:t>
              </a:r>
            </a:p>
            <a:p>
              <a:pPr marL="432000" lvl="1" defTabSz="889000">
                <a:spcBef>
                  <a:spcPts val="900"/>
                </a:spcBef>
              </a:pP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 </a:t>
              </a: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sz="2000"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預售屋</a:t>
              </a:r>
              <a:r>
                <a:rPr lang="zh-TW" altLang="en-US" b="1" dirty="0">
                  <a:solidFill>
                    <a:srgbClr val="FF0000"/>
                  </a:solidFill>
                  <a:latin typeface="微軟正黑體" panose="020B0604030504040204" pitchFamily="34" charset="-120"/>
                  <a:ea typeface="微軟正黑體" panose="020B0604030504040204" pitchFamily="34" charset="-120"/>
                  <a:sym typeface="Webdings" panose="05030102010509060703" pitchFamily="18" charset="2"/>
                </a:rPr>
                <a:t>建物</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買賣契約</a:t>
              </a:r>
              <a:r>
                <a:rPr lang="zh-TW" altLang="en-US" b="1" dirty="0">
                  <a:solidFill>
                    <a:srgbClr val="FF0000"/>
                  </a:solidFill>
                  <a:latin typeface="微軟正黑體" panose="020B0604030504040204" pitchFamily="34" charset="-120"/>
                  <a:ea typeface="微軟正黑體" panose="020B0604030504040204" pitchFamily="34" charset="-120"/>
                  <a:sym typeface="Webdings" panose="05030102010509060703" pitchFamily="18" charset="2"/>
                </a:rPr>
                <a:t>出賣人</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endParaRPr lang="zh-TW" altLang="en-US" b="0" i="0" kern="1200" dirty="0">
                <a:solidFill>
                  <a:schemeClr val="tx2">
                    <a:lumMod val="50000"/>
                  </a:schemeClr>
                </a:solidFill>
                <a:latin typeface="微軟正黑體" panose="020B0604030504040204" pitchFamily="34" charset="-120"/>
                <a:ea typeface="微軟正黑體" panose="020B0604030504040204" pitchFamily="34" charset="-120"/>
              </a:endParaRPr>
            </a:p>
            <a:p>
              <a:pPr marL="432000" lvl="1" algn="just" defTabSz="889000">
                <a:spcBef>
                  <a:spcPts val="900"/>
                </a:spcBef>
                <a:spcAft>
                  <a:spcPct val="15000"/>
                </a:spcAft>
                <a:buClr>
                  <a:schemeClr val="accent3">
                    <a:lumMod val="50000"/>
                  </a:schemeClr>
                </a:buClr>
              </a:pPr>
              <a:r>
                <a:rPr lang="zh-TW" altLang="en-US" sz="2000" dirty="0">
                  <a:solidFill>
                    <a:schemeClr val="tx2">
                      <a:lumMod val="75000"/>
                    </a:schemeClr>
                  </a:solidFill>
                  <a:latin typeface="微軟正黑體" panose="020B0604030504040204" pitchFamily="34" charset="-120"/>
                  <a:ea typeface="微軟正黑體" panose="020B0604030504040204" pitchFamily="34" charset="-120"/>
                </a:rPr>
                <a:t> </a:t>
              </a: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地主與建商合作開發案，</a:t>
              </a:r>
              <a:r>
                <a:rPr lang="zh-TW" altLang="en-US" u="heavy" dirty="0">
                  <a:solidFill>
                    <a:schemeClr val="tx2">
                      <a:lumMod val="50000"/>
                    </a:schemeClr>
                  </a:solidFill>
                  <a:uFill>
                    <a:solidFill>
                      <a:srgbClr val="FF0000"/>
                    </a:solidFill>
                  </a:uFill>
                  <a:latin typeface="微軟正黑體" panose="020B0604030504040204" pitchFamily="34" charset="-120"/>
                  <a:ea typeface="微軟正黑體" panose="020B0604030504040204" pitchFamily="34" charset="-120"/>
                  <a:sym typeface="Webdings" panose="05030102010509060703" pitchFamily="18" charset="2"/>
                </a:rPr>
                <a:t>建築業已報備查</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時，</a:t>
              </a:r>
              <a:r>
                <a:rPr lang="zh-TW" altLang="en-US" u="heavy" dirty="0">
                  <a:solidFill>
                    <a:schemeClr val="tx2">
                      <a:lumMod val="50000"/>
                    </a:schemeClr>
                  </a:solidFill>
                  <a:uFill>
                    <a:solidFill>
                      <a:srgbClr val="FF0000"/>
                    </a:solidFill>
                  </a:uFill>
                  <a:latin typeface="微軟正黑體" panose="020B0604030504040204" pitchFamily="34" charset="-120"/>
                  <a:ea typeface="微軟正黑體" panose="020B0604030504040204" pitchFamily="34" charset="-120"/>
                  <a:sym typeface="Webdings" panose="05030102010509060703" pitchFamily="18" charset="2"/>
                </a:rPr>
                <a:t>其他出賣人免</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再辦理。</a:t>
              </a:r>
              <a:endParaRPr lang="en-US" altLang="zh-TW" b="0" i="0" kern="1200" dirty="0">
                <a:solidFill>
                  <a:schemeClr val="tx2">
                    <a:lumMod val="50000"/>
                  </a:schemeClr>
                </a:solidFill>
                <a:latin typeface="微軟正黑體" panose="020B0604030504040204" pitchFamily="34" charset="-120"/>
                <a:ea typeface="微軟正黑體" panose="020B0604030504040204" pitchFamily="34" charset="-120"/>
              </a:endParaRPr>
            </a:p>
            <a:p>
              <a:pPr marL="557100" lvl="1" algn="just" defTabSz="889000">
                <a:spcBef>
                  <a:spcPts val="2100"/>
                </a:spcBef>
                <a:spcAft>
                  <a:spcPct val="15000"/>
                </a:spcAft>
                <a:buClr>
                  <a:schemeClr val="accent3">
                    <a:lumMod val="50000"/>
                  </a:schemeClr>
                </a:buClr>
              </a:pPr>
              <a:r>
                <a:rPr lang="zh-TW" altLang="en-US" sz="2000" dirty="0">
                  <a:solidFill>
                    <a:schemeClr val="tx2">
                      <a:lumMod val="75000"/>
                    </a:schemeClr>
                  </a:solidFill>
                  <a:latin typeface="微軟正黑體" panose="020B0604030504040204" pitchFamily="34" charset="-120"/>
                  <a:ea typeface="微軟正黑體" panose="020B0604030504040204" pitchFamily="34" charset="-120"/>
                </a:rPr>
                <a:t>建照取得後，銷售前。</a:t>
              </a:r>
            </a:p>
            <a:p>
              <a:pPr marL="720000" lvl="1" indent="-324000" algn="just" defTabSz="889000">
                <a:lnSpc>
                  <a:spcPts val="2600"/>
                </a:lnSpc>
                <a:spcBef>
                  <a:spcPts val="1200"/>
                </a:spcBef>
                <a:spcAft>
                  <a:spcPct val="15000"/>
                </a:spcAft>
                <a:buClr>
                  <a:schemeClr val="accent3">
                    <a:lumMod val="50000"/>
                  </a:schemeClr>
                </a:buClr>
              </a:pPr>
              <a:r>
                <a:rPr lang="zh-TW" altLang="en-US"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銷售行為包括刊登廣告</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案名、基地等</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、收訂</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小訂、預約金</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、簽訂契據或買賣契約。</a:t>
              </a:r>
              <a:endPar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720000" lvl="1" indent="-324000" algn="just" defTabSz="889000">
                <a:lnSpc>
                  <a:spcPts val="2600"/>
                </a:lnSpc>
                <a:spcBef>
                  <a:spcPts val="600"/>
                </a:spcBef>
                <a:spcAft>
                  <a:spcPct val="15000"/>
                </a:spcAft>
                <a:buClr>
                  <a:schemeClr val="accent3">
                    <a:lumMod val="50000"/>
                  </a:schemeClr>
                </a:buClr>
              </a:pPr>
              <a:r>
                <a:rPr lang="zh-TW" altLang="en-US"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備查後內容變更，應於變更後</a:t>
              </a:r>
              <a:r>
                <a:rPr lang="en-US" altLang="zh-TW" dirty="0">
                  <a:solidFill>
                    <a:srgbClr val="FF0000"/>
                  </a:solidFill>
                  <a:latin typeface="微軟正黑體" panose="020B0604030504040204" pitchFamily="34" charset="-120"/>
                  <a:ea typeface="微軟正黑體" panose="020B0604030504040204" pitchFamily="34" charset="-120"/>
                  <a:sym typeface="Webdings" panose="05030102010509060703" pitchFamily="18" charset="2"/>
                </a:rPr>
                <a:t>15</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日內申報。</a:t>
              </a:r>
              <a:endPar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720000" lvl="1" indent="-324000" algn="just" defTabSz="889000">
                <a:lnSpc>
                  <a:spcPts val="2600"/>
                </a:lnSpc>
                <a:spcBef>
                  <a:spcPts val="1200"/>
                </a:spcBef>
                <a:spcAft>
                  <a:spcPct val="15000"/>
                </a:spcAft>
                <a:buClr>
                  <a:schemeClr val="accent3">
                    <a:lumMod val="50000"/>
                  </a:schemeClr>
                </a:buClr>
              </a:pPr>
              <a:endParaRPr lang="en-US" altLang="zh-TW" b="0" i="0" kern="1200" dirty="0">
                <a:solidFill>
                  <a:schemeClr val="tx2">
                    <a:lumMod val="50000"/>
                  </a:schemeClr>
                </a:solidFill>
                <a:latin typeface="微軟正黑體" panose="020B0604030504040204" pitchFamily="34" charset="-120"/>
                <a:ea typeface="微軟正黑體" panose="020B0604030504040204" pitchFamily="34" charset="-120"/>
              </a:endParaRPr>
            </a:p>
            <a:p>
              <a:pPr marL="228600" lvl="1" algn="l" defTabSz="889000">
                <a:spcBef>
                  <a:spcPts val="600"/>
                </a:spcBef>
                <a:spcAft>
                  <a:spcPct val="15000"/>
                </a:spcAft>
              </a:pPr>
              <a:endParaRPr lang="zh-TW" altLang="en-US" sz="2000" b="0" i="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1" name="文字方塊 10"/>
          <p:cNvSpPr txBox="1"/>
          <p:nvPr/>
        </p:nvSpPr>
        <p:spPr>
          <a:xfrm>
            <a:off x="735277" y="1523568"/>
            <a:ext cx="382900" cy="400110"/>
          </a:xfrm>
          <a:prstGeom prst="rect">
            <a:avLst/>
          </a:prstGeom>
          <a:solidFill>
            <a:schemeClr val="accent2">
              <a:lumMod val="75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人</a:t>
            </a:r>
          </a:p>
        </p:txBody>
      </p:sp>
      <p:sp>
        <p:nvSpPr>
          <p:cNvPr id="14" name="文字方塊 13"/>
          <p:cNvSpPr txBox="1"/>
          <p:nvPr/>
        </p:nvSpPr>
        <p:spPr>
          <a:xfrm>
            <a:off x="730637" y="3035736"/>
            <a:ext cx="382900" cy="400110"/>
          </a:xfrm>
          <a:prstGeom prst="rect">
            <a:avLst/>
          </a:prstGeom>
          <a:solidFill>
            <a:schemeClr val="accent2">
              <a:lumMod val="75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時</a:t>
            </a:r>
          </a:p>
        </p:txBody>
      </p:sp>
    </p:spTree>
    <p:extLst>
      <p:ext uri="{BB962C8B-B14F-4D97-AF65-F5344CB8AC3E}">
        <p14:creationId xmlns:p14="http://schemas.microsoft.com/office/powerpoint/2010/main" val="3676193119"/>
      </p:ext>
    </p:extLst>
  </p:cSld>
  <p:clrMapOvr>
    <a:masterClrMapping/>
  </p:clrMapOvr>
  <mc:AlternateContent xmlns:mc="http://schemas.openxmlformats.org/markup-compatibility/2006">
    <mc:Choice xmlns:p14="http://schemas.microsoft.com/office/powerpoint/2010/main" Requires="p14">
      <p:transition spd="slow" p14:dur="2000" advTm="3567"/>
    </mc:Choice>
    <mc:Fallback>
      <p:transition spd="slow" advTm="3567"/>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預售屋銷售行為管理</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12</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537593" y="1156683"/>
            <a:ext cx="7994847" cy="3863339"/>
            <a:chOff x="1250421" y="1066800"/>
            <a:chExt cx="3464460" cy="3863339"/>
          </a:xfrm>
        </p:grpSpPr>
        <p:sp>
          <p:nvSpPr>
            <p:cNvPr id="6" name="手繪多邊形 5"/>
            <p:cNvSpPr/>
            <p:nvPr/>
          </p:nvSpPr>
          <p:spPr>
            <a:xfrm>
              <a:off x="1259633" y="1066800"/>
              <a:ext cx="3455248" cy="478963"/>
            </a:xfrm>
            <a:custGeom>
              <a:avLst/>
              <a:gdLst>
                <a:gd name="connsiteX0" fmla="*/ 0 w 3381413"/>
                <a:gd name="connsiteY0" fmla="*/ 0 h 576000"/>
                <a:gd name="connsiteX1" fmla="*/ 3381413 w 3381413"/>
                <a:gd name="connsiteY1" fmla="*/ 0 h 576000"/>
                <a:gd name="connsiteX2" fmla="*/ 3381413 w 3381413"/>
                <a:gd name="connsiteY2" fmla="*/ 576000 h 576000"/>
                <a:gd name="connsiteX3" fmla="*/ 0 w 3381413"/>
                <a:gd name="connsiteY3" fmla="*/ 576000 h 576000"/>
                <a:gd name="connsiteX4" fmla="*/ 0 w 3381413"/>
                <a:gd name="connsiteY4" fmla="*/ 0 h 57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576000">
                  <a:moveTo>
                    <a:pt x="0" y="0"/>
                  </a:moveTo>
                  <a:lnTo>
                    <a:pt x="3381413" y="0"/>
                  </a:lnTo>
                  <a:lnTo>
                    <a:pt x="3381413" y="576000"/>
                  </a:lnTo>
                  <a:lnTo>
                    <a:pt x="0" y="576000"/>
                  </a:lnTo>
                  <a:lnTo>
                    <a:pt x="0" y="0"/>
                  </a:lnTo>
                  <a:close/>
                </a:path>
              </a:pathLst>
            </a:custGeom>
          </p:spPr>
          <p:style>
            <a:lnRef idx="1">
              <a:schemeClr val="accent4">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200" b="1" kern="1200" dirty="0">
                  <a:latin typeface="微軟正黑體" panose="020B0604030504040204" pitchFamily="34" charset="-120"/>
                  <a:ea typeface="微軟正黑體" panose="020B0604030504040204" pitchFamily="34" charset="-120"/>
                </a:rPr>
                <a:t>銷售資訊備查  </a:t>
              </a:r>
              <a:r>
                <a:rPr lang="en-US" altLang="zh-TW" sz="2200" b="1" kern="1200" dirty="0">
                  <a:latin typeface="微軟正黑體" panose="020B0604030504040204" pitchFamily="34" charset="-120"/>
                  <a:ea typeface="微軟正黑體" panose="020B0604030504040204" pitchFamily="34" charset="-120"/>
                </a:rPr>
                <a:t>2</a:t>
              </a:r>
              <a:endParaRPr lang="zh-TW" altLang="en-US" sz="2200" b="1" kern="1200" dirty="0">
                <a:latin typeface="微軟正黑體" panose="020B0604030504040204" pitchFamily="34" charset="-120"/>
                <a:ea typeface="微軟正黑體" panose="020B0604030504040204" pitchFamily="34" charset="-120"/>
              </a:endParaRPr>
            </a:p>
          </p:txBody>
        </p:sp>
        <p:sp>
          <p:nvSpPr>
            <p:cNvPr id="9" name="手繪多邊形 8"/>
            <p:cNvSpPr/>
            <p:nvPr/>
          </p:nvSpPr>
          <p:spPr>
            <a:xfrm>
              <a:off x="1250421" y="1473755"/>
              <a:ext cx="3464460" cy="3456384"/>
            </a:xfrm>
            <a:custGeom>
              <a:avLst/>
              <a:gdLst>
                <a:gd name="connsiteX0" fmla="*/ 0 w 3381413"/>
                <a:gd name="connsiteY0" fmla="*/ 0 h 3239099"/>
                <a:gd name="connsiteX1" fmla="*/ 3381413 w 3381413"/>
                <a:gd name="connsiteY1" fmla="*/ 0 h 3239099"/>
                <a:gd name="connsiteX2" fmla="*/ 3381413 w 3381413"/>
                <a:gd name="connsiteY2" fmla="*/ 3239099 h 3239099"/>
                <a:gd name="connsiteX3" fmla="*/ 0 w 3381413"/>
                <a:gd name="connsiteY3" fmla="*/ 3239099 h 3239099"/>
                <a:gd name="connsiteX4" fmla="*/ 0 w 3381413"/>
                <a:gd name="connsiteY4" fmla="*/ 0 h 323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3239099">
                  <a:moveTo>
                    <a:pt x="0" y="0"/>
                  </a:moveTo>
                  <a:lnTo>
                    <a:pt x="3381413" y="0"/>
                  </a:lnTo>
                  <a:lnTo>
                    <a:pt x="3381413" y="3239099"/>
                  </a:lnTo>
                  <a:lnTo>
                    <a:pt x="0" y="3239099"/>
                  </a:lnTo>
                  <a:lnTo>
                    <a:pt x="0" y="0"/>
                  </a:lnTo>
                  <a:close/>
                </a:path>
              </a:pathLst>
            </a:custGeom>
            <a:solidFill>
              <a:srgbClr val="FFF7E1">
                <a:alpha val="89804"/>
              </a:srgbClr>
            </a:solidFill>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2">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557100" lvl="1" algn="just" defTabSz="889000">
                <a:spcBef>
                  <a:spcPts val="900"/>
                </a:spcBef>
                <a:buClr>
                  <a:schemeClr val="accent3">
                    <a:lumMod val="50000"/>
                  </a:schemeClr>
                </a:buClr>
              </a:pPr>
              <a:r>
                <a:rPr lang="zh-TW" altLang="en-US" sz="2000" dirty="0">
                  <a:solidFill>
                    <a:schemeClr val="tx2">
                      <a:lumMod val="75000"/>
                    </a:schemeClr>
                  </a:solidFill>
                  <a:latin typeface="微軟正黑體" panose="020B0604030504040204" pitchFamily="34" charset="-120"/>
                  <a:ea typeface="微軟正黑體" panose="020B0604030504040204" pitchFamily="34" charset="-120"/>
                </a:rPr>
                <a:t>申請預售屋資訊備查</a:t>
              </a:r>
              <a:endParaRPr lang="en-US" altLang="zh-TW" sz="2000" b="0" i="0" kern="1200" dirty="0">
                <a:solidFill>
                  <a:schemeClr val="tx2">
                    <a:lumMod val="75000"/>
                  </a:schemeClr>
                </a:solidFill>
                <a:latin typeface="微軟正黑體" panose="020B0604030504040204" pitchFamily="34" charset="-120"/>
                <a:ea typeface="微軟正黑體" panose="020B0604030504040204" pitchFamily="34" charset="-120"/>
              </a:endParaRPr>
            </a:p>
            <a:p>
              <a:pPr marL="627063" lvl="1" indent="-444500" algn="just" defTabSz="889000">
                <a:lnSpc>
                  <a:spcPts val="2400"/>
                </a:lnSpc>
                <a:spcBef>
                  <a:spcPts val="600"/>
                </a:spcBef>
                <a:spcAft>
                  <a:spcPts val="300"/>
                </a:spcAft>
                <a:buClr>
                  <a:schemeClr val="accent3">
                    <a:lumMod val="50000"/>
                  </a:schemeClr>
                </a:buClr>
              </a:pPr>
              <a:r>
                <a:rPr lang="zh-TW" altLang="en-US"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地政線上申辦系統</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hlinkClick r:id="rId2"/>
                </a:rPr>
                <a:t>https://clir.land.moi.gov.tw/cap/</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或不動產成交資訊及預售屋資訊申報網</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(https://vlir.land.moi.gov.tw/)</a:t>
              </a:r>
            </a:p>
            <a:p>
              <a:pPr marL="432000" lvl="1" indent="-249238" algn="just" defTabSz="889000">
                <a:spcBef>
                  <a:spcPts val="600"/>
                </a:spcBef>
                <a:spcAft>
                  <a:spcPts val="300"/>
                </a:spcAft>
                <a:buClr>
                  <a:schemeClr val="accent3">
                    <a:lumMod val="50000"/>
                  </a:schemeClr>
                </a:buClr>
              </a:pPr>
              <a:r>
                <a:rPr lang="en-US" altLang="zh-TW" b="0" i="0" kern="12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en-US" altLang="zh-TW" sz="2000" b="0" i="0" kern="12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工商憑證</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自然人憑證</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b="1" dirty="0">
                  <a:solidFill>
                    <a:srgbClr val="FF0000"/>
                  </a:solidFill>
                  <a:latin typeface="微軟正黑體" panose="020B0604030504040204" pitchFamily="34" charset="-120"/>
                  <a:ea typeface="微軟正黑體" panose="020B0604030504040204" pitchFamily="34" charset="-120"/>
                  <a:sym typeface="Webdings" panose="05030102010509060703" pitchFamily="18" charset="2"/>
                </a:rPr>
                <a:t>線上</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申請、</a:t>
              </a:r>
              <a:r>
                <a:rPr lang="zh-TW" altLang="en-US" b="1" dirty="0">
                  <a:solidFill>
                    <a:srgbClr val="FF0000"/>
                  </a:solidFill>
                  <a:latin typeface="微軟正黑體" panose="020B0604030504040204" pitchFamily="34" charset="-120"/>
                  <a:ea typeface="微軟正黑體" panose="020B0604030504040204" pitchFamily="34" charset="-120"/>
                  <a:sym typeface="Webdings" panose="05030102010509060703" pitchFamily="18" charset="2"/>
                </a:rPr>
                <a:t>線上</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填報列印紙本申請。</a:t>
              </a:r>
              <a:endParaRPr lang="en-US" altLang="zh-TW" b="0" i="0" kern="1200" dirty="0">
                <a:solidFill>
                  <a:schemeClr val="tx2">
                    <a:lumMod val="50000"/>
                  </a:schemeClr>
                </a:solidFill>
                <a:latin typeface="微軟正黑體" panose="020B0604030504040204" pitchFamily="34" charset="-120"/>
                <a:ea typeface="微軟正黑體" panose="020B0604030504040204" pitchFamily="34" charset="-120"/>
              </a:endParaRPr>
            </a:p>
            <a:p>
              <a:pPr marL="630238" lvl="1" indent="-447675" algn="just" defTabSz="889000">
                <a:lnSpc>
                  <a:spcPts val="2400"/>
                </a:lnSpc>
                <a:spcBef>
                  <a:spcPts val="600"/>
                </a:spcBef>
                <a:spcAft>
                  <a:spcPts val="300"/>
                </a:spcAft>
                <a:buClr>
                  <a:schemeClr val="accent3">
                    <a:lumMod val="50000"/>
                  </a:schemeClr>
                </a:buClr>
              </a:pPr>
              <a:r>
                <a:rPr lang="zh-TW" altLang="en-US" sz="2000" dirty="0">
                  <a:solidFill>
                    <a:schemeClr val="tx2">
                      <a:lumMod val="75000"/>
                    </a:schemeClr>
                  </a:solidFill>
                  <a:latin typeface="微軟正黑體" panose="020B0604030504040204" pitchFamily="34" charset="-120"/>
                  <a:ea typeface="微軟正黑體" panose="020B0604030504040204" pitchFamily="34" charset="-120"/>
                </a:rPr>
                <a:t>     </a:t>
              </a: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應附文件</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建照、預售屋買賣定型化契約、</a:t>
              </a:r>
              <a:r>
                <a:rPr lang="zh-TW" altLang="en-US" dirty="0">
                  <a:solidFill>
                    <a:schemeClr val="tx2">
                      <a:lumMod val="75000"/>
                    </a:schemeClr>
                  </a:solidFill>
                  <a:latin typeface="微軟正黑體" panose="020B0604030504040204" pitchFamily="34" charset="-120"/>
                  <a:ea typeface="微軟正黑體" panose="020B0604030504040204" pitchFamily="34" charset="-120"/>
                  <a:hlinkClick r:id="rId3" action="ppaction://hlinkfile"/>
                </a:rPr>
                <a:t>契約自主檢核表</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、履約擔保文件之掃描檔</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(PDF)</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或圖片檔。</a:t>
              </a:r>
              <a:endParaRPr lang="zh-TW" altLang="en-US" b="0" i="0" kern="1200" dirty="0">
                <a:solidFill>
                  <a:schemeClr val="tx2">
                    <a:lumMod val="75000"/>
                  </a:schemeClr>
                </a:solidFill>
                <a:latin typeface="微軟正黑體" panose="020B0604030504040204" pitchFamily="34" charset="-120"/>
                <a:ea typeface="微軟正黑體" panose="020B0604030504040204" pitchFamily="34" charset="-120"/>
              </a:endParaRPr>
            </a:p>
            <a:p>
              <a:pPr marL="228600" lvl="1" algn="l" defTabSz="889000">
                <a:spcBef>
                  <a:spcPts val="600"/>
                </a:spcBef>
                <a:spcAft>
                  <a:spcPct val="15000"/>
                </a:spcAft>
              </a:pPr>
              <a:endParaRPr lang="zh-TW" altLang="en-US" sz="2000" b="0" i="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5" name="文字方塊 14"/>
          <p:cNvSpPr txBox="1"/>
          <p:nvPr/>
        </p:nvSpPr>
        <p:spPr>
          <a:xfrm>
            <a:off x="730637" y="1523568"/>
            <a:ext cx="382900" cy="400110"/>
          </a:xfrm>
          <a:prstGeom prst="rect">
            <a:avLst/>
          </a:prstGeom>
          <a:solidFill>
            <a:schemeClr val="accent2">
              <a:lumMod val="75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事</a:t>
            </a:r>
          </a:p>
        </p:txBody>
      </p:sp>
      <p:pic>
        <p:nvPicPr>
          <p:cNvPr id="13" name="圖片 12" descr="畫面剪輯"/>
          <p:cNvPicPr>
            <a:picLocks noChangeAspect="1"/>
          </p:cNvPicPr>
          <p:nvPr/>
        </p:nvPicPr>
        <p:blipFill rotWithShape="1">
          <a:blip r:embed="rId4" cstate="print">
            <a:extLst>
              <a:ext uri="{28A0092B-C50C-407E-A947-70E740481C1C}">
                <a14:useLocalDpi xmlns:a14="http://schemas.microsoft.com/office/drawing/2010/main" val="0"/>
              </a:ext>
            </a:extLst>
          </a:blip>
          <a:srcRect r="53415"/>
          <a:stretch/>
        </p:blipFill>
        <p:spPr>
          <a:xfrm>
            <a:off x="3739227" y="1637281"/>
            <a:ext cx="2141984" cy="430413"/>
          </a:xfrm>
          <a:prstGeom prst="rect">
            <a:avLst/>
          </a:prstGeom>
          <a:solidFill>
            <a:schemeClr val="accent2">
              <a:lumMod val="75000"/>
            </a:schemeClr>
          </a:solidFill>
          <a:ln>
            <a:solidFill>
              <a:schemeClr val="accent3">
                <a:lumMod val="60000"/>
                <a:lumOff val="40000"/>
              </a:schemeClr>
            </a:solidFill>
          </a:ln>
        </p:spPr>
        <p:style>
          <a:lnRef idx="2">
            <a:schemeClr val="accent2"/>
          </a:lnRef>
          <a:fillRef idx="1">
            <a:schemeClr val="lt1"/>
          </a:fillRef>
          <a:effectRef idx="0">
            <a:schemeClr val="accent2"/>
          </a:effectRef>
          <a:fontRef idx="minor">
            <a:schemeClr val="dk1"/>
          </a:fontRef>
        </p:style>
      </p:pic>
      <p:sp>
        <p:nvSpPr>
          <p:cNvPr id="12" name="圓角矩形圖說文字 11"/>
          <p:cNvSpPr/>
          <p:nvPr/>
        </p:nvSpPr>
        <p:spPr>
          <a:xfrm>
            <a:off x="4607496" y="3565963"/>
            <a:ext cx="3888431" cy="1476000"/>
          </a:xfrm>
          <a:prstGeom prst="wedgeRoundRectCallout">
            <a:avLst>
              <a:gd name="adj1" fmla="val 21383"/>
              <a:gd name="adj2" fmla="val -54361"/>
              <a:gd name="adj3" fmla="val 16667"/>
            </a:avLst>
          </a:prstGeom>
          <a:solidFill>
            <a:schemeClr val="accent6">
              <a:lumMod val="20000"/>
              <a:lumOff val="80000"/>
            </a:schemeClr>
          </a:solidFill>
          <a:ln>
            <a:solidFill>
              <a:srgbClr val="78B832"/>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marL="216000" indent="-216000" algn="just" latinLnBrk="0">
              <a:lnSpc>
                <a:spcPts val="2000"/>
              </a:lnSpc>
            </a:pPr>
            <a:r>
              <a:rPr lang="en-US" altLang="zh-TW" b="1" dirty="0">
                <a:solidFill>
                  <a:srgbClr val="FF6600"/>
                </a:solidFill>
                <a:latin typeface="微軟正黑體" panose="020B0604030504040204" pitchFamily="34" charset="-120"/>
                <a:ea typeface="微軟正黑體" panose="020B0604030504040204" pitchFamily="34" charset="-120"/>
              </a:rPr>
              <a:t>1.</a:t>
            </a:r>
            <a:r>
              <a:rPr lang="zh-TW" altLang="en-US" b="1" dirty="0">
                <a:solidFill>
                  <a:srgbClr val="FF6600"/>
                </a:solidFill>
                <a:latin typeface="微軟正黑體" panose="020B0604030504040204" pitchFamily="34" charset="-120"/>
                <a:ea typeface="微軟正黑體" panose="020B0604030504040204" pitchFamily="34" charset="-120"/>
              </a:rPr>
              <a:t>自主檢核表自行檢視契約條款並得委託不動產或法律團體協助檢核。</a:t>
            </a:r>
            <a:endParaRPr lang="en-US" altLang="zh-TW" b="1" dirty="0">
              <a:solidFill>
                <a:srgbClr val="FF6600"/>
              </a:solidFill>
              <a:latin typeface="微軟正黑體" panose="020B0604030504040204" pitchFamily="34" charset="-120"/>
              <a:ea typeface="微軟正黑體" panose="020B0604030504040204" pitchFamily="34" charset="-120"/>
            </a:endParaRPr>
          </a:p>
          <a:p>
            <a:pPr marL="216000" indent="-216000" algn="just" latinLnBrk="0">
              <a:lnSpc>
                <a:spcPts val="2000"/>
              </a:lnSpc>
              <a:spcBef>
                <a:spcPts val="300"/>
              </a:spcBef>
            </a:pPr>
            <a:r>
              <a:rPr lang="en-US" altLang="zh-TW" b="1" dirty="0">
                <a:solidFill>
                  <a:srgbClr val="FF6600"/>
                </a:solidFill>
                <a:latin typeface="微軟正黑體" panose="020B0604030504040204" pitchFamily="34" charset="-120"/>
                <a:ea typeface="微軟正黑體" panose="020B0604030504040204" pitchFamily="34" charset="-120"/>
              </a:rPr>
              <a:t>2.</a:t>
            </a:r>
            <a:r>
              <a:rPr lang="zh-TW" altLang="en-US" b="1" dirty="0">
                <a:solidFill>
                  <a:srgbClr val="FF6600"/>
                </a:solidFill>
                <a:latin typeface="微軟正黑體" panose="020B0604030504040204" pitchFamily="34" charset="-120"/>
                <a:ea typeface="微軟正黑體" panose="020B0604030504040204" pitchFamily="34" charset="-120"/>
              </a:rPr>
              <a:t>履約擔保證明若未取得，可以先不檢附。</a:t>
            </a:r>
          </a:p>
        </p:txBody>
      </p:sp>
      <p:pic>
        <p:nvPicPr>
          <p:cNvPr id="10" name="圖片 9"/>
          <p:cNvPicPr>
            <a:picLocks noChangeAspect="1"/>
          </p:cNvPicPr>
          <p:nvPr/>
        </p:nvPicPr>
        <p:blipFill>
          <a:blip r:embed="rId5"/>
          <a:stretch>
            <a:fillRect/>
          </a:stretch>
        </p:blipFill>
        <p:spPr>
          <a:xfrm>
            <a:off x="6194203" y="1635646"/>
            <a:ext cx="1608607" cy="432048"/>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3479683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預售屋銷售行為管理</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13</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501081" y="1036124"/>
            <a:ext cx="7994847" cy="3863340"/>
            <a:chOff x="1257749" y="1066800"/>
            <a:chExt cx="3464460" cy="3863340"/>
          </a:xfrm>
        </p:grpSpPr>
        <p:sp>
          <p:nvSpPr>
            <p:cNvPr id="6" name="手繪多邊形 5"/>
            <p:cNvSpPr/>
            <p:nvPr/>
          </p:nvSpPr>
          <p:spPr>
            <a:xfrm>
              <a:off x="1259633" y="1066800"/>
              <a:ext cx="3455248" cy="478963"/>
            </a:xfrm>
            <a:custGeom>
              <a:avLst/>
              <a:gdLst>
                <a:gd name="connsiteX0" fmla="*/ 0 w 3381413"/>
                <a:gd name="connsiteY0" fmla="*/ 0 h 576000"/>
                <a:gd name="connsiteX1" fmla="*/ 3381413 w 3381413"/>
                <a:gd name="connsiteY1" fmla="*/ 0 h 576000"/>
                <a:gd name="connsiteX2" fmla="*/ 3381413 w 3381413"/>
                <a:gd name="connsiteY2" fmla="*/ 576000 h 576000"/>
                <a:gd name="connsiteX3" fmla="*/ 0 w 3381413"/>
                <a:gd name="connsiteY3" fmla="*/ 576000 h 576000"/>
                <a:gd name="connsiteX4" fmla="*/ 0 w 3381413"/>
                <a:gd name="connsiteY4" fmla="*/ 0 h 57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576000">
                  <a:moveTo>
                    <a:pt x="0" y="0"/>
                  </a:moveTo>
                  <a:lnTo>
                    <a:pt x="3381413" y="0"/>
                  </a:lnTo>
                  <a:lnTo>
                    <a:pt x="3381413" y="576000"/>
                  </a:lnTo>
                  <a:lnTo>
                    <a:pt x="0" y="576000"/>
                  </a:lnTo>
                  <a:lnTo>
                    <a:pt x="0" y="0"/>
                  </a:lnTo>
                  <a:close/>
                </a:path>
              </a:pathLst>
            </a:custGeom>
          </p:spPr>
          <p:style>
            <a:lnRef idx="1">
              <a:schemeClr val="accent4">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200" b="1" kern="1200" dirty="0">
                  <a:latin typeface="微軟正黑體" panose="020B0604030504040204" pitchFamily="34" charset="-120"/>
                  <a:ea typeface="微軟正黑體" panose="020B0604030504040204" pitchFamily="34" charset="-120"/>
                </a:rPr>
                <a:t>銷售資訊備查  </a:t>
              </a:r>
              <a:r>
                <a:rPr lang="en-US" altLang="zh-TW" sz="2200" b="1" kern="1200" dirty="0">
                  <a:latin typeface="微軟正黑體" panose="020B0604030504040204" pitchFamily="34" charset="-120"/>
                  <a:ea typeface="微軟正黑體" panose="020B0604030504040204" pitchFamily="34" charset="-120"/>
                </a:rPr>
                <a:t>3</a:t>
              </a:r>
              <a:endParaRPr lang="zh-TW" altLang="en-US" sz="2200" b="1" kern="1200" dirty="0">
                <a:latin typeface="微軟正黑體" panose="020B0604030504040204" pitchFamily="34" charset="-120"/>
                <a:ea typeface="微軟正黑體" panose="020B0604030504040204" pitchFamily="34" charset="-120"/>
              </a:endParaRPr>
            </a:p>
          </p:txBody>
        </p:sp>
        <p:sp>
          <p:nvSpPr>
            <p:cNvPr id="9" name="手繪多邊形 8"/>
            <p:cNvSpPr/>
            <p:nvPr/>
          </p:nvSpPr>
          <p:spPr>
            <a:xfrm>
              <a:off x="1257749" y="1473756"/>
              <a:ext cx="3464460" cy="3456384"/>
            </a:xfrm>
            <a:custGeom>
              <a:avLst/>
              <a:gdLst>
                <a:gd name="connsiteX0" fmla="*/ 0 w 3381413"/>
                <a:gd name="connsiteY0" fmla="*/ 0 h 3239099"/>
                <a:gd name="connsiteX1" fmla="*/ 3381413 w 3381413"/>
                <a:gd name="connsiteY1" fmla="*/ 0 h 3239099"/>
                <a:gd name="connsiteX2" fmla="*/ 3381413 w 3381413"/>
                <a:gd name="connsiteY2" fmla="*/ 3239099 h 3239099"/>
                <a:gd name="connsiteX3" fmla="*/ 0 w 3381413"/>
                <a:gd name="connsiteY3" fmla="*/ 3239099 h 3239099"/>
                <a:gd name="connsiteX4" fmla="*/ 0 w 3381413"/>
                <a:gd name="connsiteY4" fmla="*/ 0 h 323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3239099">
                  <a:moveTo>
                    <a:pt x="0" y="0"/>
                  </a:moveTo>
                  <a:lnTo>
                    <a:pt x="3381413" y="0"/>
                  </a:lnTo>
                  <a:lnTo>
                    <a:pt x="3381413" y="3239099"/>
                  </a:lnTo>
                  <a:lnTo>
                    <a:pt x="0" y="3239099"/>
                  </a:lnTo>
                  <a:lnTo>
                    <a:pt x="0" y="0"/>
                  </a:lnTo>
                  <a:close/>
                </a:path>
              </a:pathLst>
            </a:custGeom>
            <a:solidFill>
              <a:srgbClr val="FFF7E1">
                <a:alpha val="90000"/>
              </a:srgbClr>
            </a:solidFill>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2">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804863" lvl="1" indent="-249238" algn="just" defTabSz="889000">
                <a:lnSpc>
                  <a:spcPts val="200"/>
                </a:lnSpc>
                <a:buClr>
                  <a:schemeClr val="accent3">
                    <a:lumMod val="50000"/>
                  </a:schemeClr>
                </a:buClr>
              </a:pP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buClr>
                  <a:schemeClr val="accent3">
                    <a:lumMod val="50000"/>
                  </a:schemeClr>
                </a:buClr>
              </a:pPr>
              <a:r>
                <a:rPr lang="zh-TW" altLang="en-US"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縣市主管機關</a:t>
              </a: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3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收件：</a:t>
              </a:r>
              <a:r>
                <a:rPr lang="zh-TW" altLang="en-US" b="0" i="0" kern="1200" dirty="0">
                  <a:solidFill>
                    <a:schemeClr val="tx2">
                      <a:lumMod val="75000"/>
                    </a:schemeClr>
                  </a:solidFill>
                  <a:latin typeface="微軟正黑體" panose="020B0604030504040204" pitchFamily="34" charset="-120"/>
                  <a:ea typeface="微軟正黑體" panose="020B0604030504040204" pitchFamily="34" charset="-120"/>
                </a:rPr>
                <a:t>新竹市地政事務所。</a:t>
              </a: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同意備查或通知改正：新竹市政府地政處。</a:t>
              </a:r>
              <a:r>
                <a:rPr lang="zh-TW" altLang="en-US" b="0" i="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b="0" i="0" kern="1200" dirty="0">
                <a:solidFill>
                  <a:schemeClr val="tx2">
                    <a:lumMod val="75000"/>
                  </a:schemeClr>
                </a:solidFill>
                <a:latin typeface="微軟正黑體" panose="020B0604030504040204" pitchFamily="34" charset="-120"/>
                <a:ea typeface="微軟正黑體" panose="020B0604030504040204" pitchFamily="34" charset="-120"/>
              </a:endParaRPr>
            </a:p>
            <a:p>
              <a:pPr marL="228600" lvl="1" indent="0" algn="l" defTabSz="889000">
                <a:spcBef>
                  <a:spcPts val="600"/>
                </a:spcBef>
              </a:pPr>
              <a:r>
                <a:rPr lang="zh-TW" altLang="en-US" sz="2000" b="0" i="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sz="2000" dirty="0">
                <a:solidFill>
                  <a:schemeClr val="tx2">
                    <a:lumMod val="75000"/>
                  </a:schemeClr>
                </a:solidFill>
                <a:latin typeface="微軟正黑體" panose="020B0604030504040204" pitchFamily="34" charset="-120"/>
                <a:ea typeface="微軟正黑體" panose="020B0604030504040204" pitchFamily="34" charset="-120"/>
              </a:endParaRPr>
            </a:p>
            <a:p>
              <a:pPr marL="804863" lvl="1" indent="-249238" algn="just" defTabSz="889000">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未備查：</a:t>
              </a:r>
              <a:r>
                <a:rPr lang="en-US" altLang="zh-TW"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3-15</a:t>
              </a:r>
              <a:r>
                <a:rPr lang="zh-TW" altLang="en-US"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萬元</a:t>
              </a:r>
              <a:r>
                <a:rPr lang="en-US" altLang="zh-TW"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限期改正</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a:t>
              </a: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契約不符規定：按</a:t>
              </a:r>
              <a:r>
                <a:rPr lang="zh-TW" altLang="en-US" b="1" dirty="0">
                  <a:solidFill>
                    <a:srgbClr val="FF0000"/>
                  </a:solidFill>
                  <a:latin typeface="微軟正黑體" panose="020B0604030504040204" pitchFamily="34" charset="-120"/>
                  <a:ea typeface="微軟正黑體" panose="020B0604030504040204" pitchFamily="34" charset="-120"/>
                </a:rPr>
                <a:t>戶棟</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罰</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6-30</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432000" lvl="1" indent="-249238" algn="just" defTabSz="889000">
                <a:spcBef>
                  <a:spcPts val="600"/>
                </a:spcBef>
                <a:buClr>
                  <a:schemeClr val="accent3">
                    <a:lumMod val="50000"/>
                  </a:schemeClr>
                </a:buClr>
              </a:pPr>
              <a:endParaRPr lang="en-US" altLang="zh-TW" sz="1600" b="1" i="0" kern="1200" dirty="0">
                <a:solidFill>
                  <a:srgbClr val="FF0000"/>
                </a:solidFill>
                <a:latin typeface="微軟正黑體" panose="020B0604030504040204" pitchFamily="34" charset="-120"/>
                <a:ea typeface="微軟正黑體" panose="020B0604030504040204" pitchFamily="34" charset="-120"/>
              </a:endParaRPr>
            </a:p>
            <a:p>
              <a:pPr marL="804863" lvl="1" indent="-249238" algn="just" defTabSz="889000">
                <a:spcBef>
                  <a:spcPts val="600"/>
                </a:spcBef>
                <a:buClr>
                  <a:schemeClr val="accent3">
                    <a:lumMod val="50000"/>
                  </a:schemeClr>
                </a:buClr>
              </a:pPr>
              <a:endParaRPr lang="zh-TW" altLang="en-US" sz="1600" b="0" i="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6" name="文字方塊 15"/>
          <p:cNvSpPr txBox="1"/>
          <p:nvPr/>
        </p:nvSpPr>
        <p:spPr>
          <a:xfrm>
            <a:off x="755576" y="1563638"/>
            <a:ext cx="382900" cy="400110"/>
          </a:xfrm>
          <a:prstGeom prst="rect">
            <a:avLst/>
          </a:prstGeom>
          <a:solidFill>
            <a:schemeClr val="accent2">
              <a:lumMod val="75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地</a:t>
            </a:r>
          </a:p>
        </p:txBody>
      </p:sp>
      <p:sp>
        <p:nvSpPr>
          <p:cNvPr id="17" name="文字方塊 16"/>
          <p:cNvSpPr txBox="1"/>
          <p:nvPr/>
        </p:nvSpPr>
        <p:spPr>
          <a:xfrm>
            <a:off x="755576" y="2643758"/>
            <a:ext cx="382900" cy="400110"/>
          </a:xfrm>
          <a:prstGeom prst="rect">
            <a:avLst/>
          </a:prstGeom>
          <a:solidFill>
            <a:schemeClr val="accent2">
              <a:lumMod val="75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罰</a:t>
            </a:r>
          </a:p>
        </p:txBody>
      </p:sp>
      <p:sp>
        <p:nvSpPr>
          <p:cNvPr id="12" name="圓角矩形 11"/>
          <p:cNvSpPr/>
          <p:nvPr/>
        </p:nvSpPr>
        <p:spPr>
          <a:xfrm>
            <a:off x="950611" y="3723878"/>
            <a:ext cx="7293797" cy="1069371"/>
          </a:xfrm>
          <a:prstGeom prst="roundRect">
            <a:avLst/>
          </a:prstGeom>
          <a:solidFill>
            <a:schemeClr val="accent4">
              <a:lumMod val="40000"/>
              <a:lumOff val="60000"/>
            </a:schemeClr>
          </a:solidFill>
          <a:ln w="19050">
            <a:solidFill>
              <a:srgbClr val="D67F00"/>
            </a:solidFill>
          </a:ln>
        </p:spPr>
        <p:style>
          <a:lnRef idx="2">
            <a:schemeClr val="accent4"/>
          </a:lnRef>
          <a:fillRef idx="1">
            <a:schemeClr val="lt1"/>
          </a:fillRef>
          <a:effectRef idx="0">
            <a:schemeClr val="accent4"/>
          </a:effectRef>
          <a:fontRef idx="minor">
            <a:schemeClr val="dk1"/>
          </a:fontRef>
        </p:style>
        <p:txBody>
          <a:bodyPr wrap="square" rtlCol="0" anchor="t">
            <a:spAutoFit/>
          </a:bodyPr>
          <a:lstStyle/>
          <a:p>
            <a:pPr marL="268288" indent="-268288" latinLnBrk="0">
              <a:lnSpc>
                <a:spcPts val="2400"/>
              </a:lnSpc>
            </a:pPr>
            <a:r>
              <a:rPr lang="en-US" altLang="zh-TW" sz="1600" b="1" dirty="0">
                <a:solidFill>
                  <a:schemeClr val="accent2">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Q</a:t>
            </a:r>
            <a:r>
              <a:rPr lang="en-US" altLang="zh-TW" sz="1600" dirty="0">
                <a:solidFill>
                  <a:schemeClr val="accent2">
                    <a:lumMod val="50000"/>
                  </a:schemeClr>
                </a:solidFill>
                <a:latin typeface="微軟正黑體" panose="020B0604030504040204" pitchFamily="34" charset="-120"/>
                <a:ea typeface="微軟正黑體" panose="020B0604030504040204" pitchFamily="34" charset="-120"/>
              </a:rPr>
              <a:t>. </a:t>
            </a:r>
            <a:r>
              <a:rPr lang="zh-TW" altLang="en-US" sz="1600" dirty="0">
                <a:solidFill>
                  <a:schemeClr val="accent2">
                    <a:lumMod val="50000"/>
                  </a:schemeClr>
                </a:solidFill>
                <a:latin typeface="微軟正黑體" panose="020B0604030504040204" pitchFamily="34" charset="-120"/>
                <a:ea typeface="微軟正黑體" panose="020B0604030504040204" pitchFamily="34" charset="-120"/>
              </a:rPr>
              <a:t>建照在</a:t>
            </a:r>
            <a:r>
              <a:rPr lang="en-US" altLang="zh-TW" sz="1600" u="sng" dirty="0">
                <a:solidFill>
                  <a:schemeClr val="accent2">
                    <a:lumMod val="50000"/>
                  </a:schemeClr>
                </a:solidFill>
                <a:latin typeface="微軟正黑體" panose="020B0604030504040204" pitchFamily="34" charset="-120"/>
                <a:ea typeface="微軟正黑體" panose="020B0604030504040204" pitchFamily="34" charset="-120"/>
              </a:rPr>
              <a:t>109.05.01</a:t>
            </a:r>
            <a:r>
              <a:rPr lang="zh-TW" altLang="en-US" sz="1600" dirty="0">
                <a:solidFill>
                  <a:schemeClr val="accent2">
                    <a:lumMod val="50000"/>
                  </a:schemeClr>
                </a:solidFill>
                <a:latin typeface="微軟正黑體" panose="020B0604030504040204" pitchFamily="34" charset="-120"/>
                <a:ea typeface="微軟正黑體" panose="020B0604030504040204" pitchFamily="34" charset="-120"/>
              </a:rPr>
              <a:t>取得，但預定</a:t>
            </a:r>
            <a:r>
              <a:rPr lang="en-US" altLang="zh-TW" sz="1600" u="sng" dirty="0">
                <a:solidFill>
                  <a:schemeClr val="accent2">
                    <a:lumMod val="50000"/>
                  </a:schemeClr>
                </a:solidFill>
                <a:latin typeface="微軟正黑體" panose="020B0604030504040204" pitchFamily="34" charset="-120"/>
                <a:ea typeface="微軟正黑體" panose="020B0604030504040204" pitchFamily="34" charset="-120"/>
              </a:rPr>
              <a:t>110.07.05</a:t>
            </a:r>
            <a:r>
              <a:rPr lang="zh-TW" altLang="en-US" sz="1600" dirty="0">
                <a:solidFill>
                  <a:schemeClr val="accent2">
                    <a:lumMod val="50000"/>
                  </a:schemeClr>
                </a:solidFill>
                <a:latin typeface="微軟正黑體" panose="020B0604030504040204" pitchFamily="34" charset="-120"/>
                <a:ea typeface="微軟正黑體" panose="020B0604030504040204" pitchFamily="34" charset="-120"/>
              </a:rPr>
              <a:t>才正式銷售，這樣也需要先申請預售屋資訊備查嗎 </a:t>
            </a:r>
            <a:r>
              <a:rPr lang="en-US" altLang="zh-TW" sz="1600" dirty="0">
                <a:solidFill>
                  <a:schemeClr val="accent2">
                    <a:lumMod val="50000"/>
                  </a:schemeClr>
                </a:solidFill>
                <a:latin typeface="微軟正黑體" panose="020B0604030504040204" pitchFamily="34" charset="-120"/>
                <a:ea typeface="微軟正黑體" panose="020B0604030504040204" pitchFamily="34" charset="-120"/>
              </a:rPr>
              <a:t>?</a:t>
            </a:r>
            <a:r>
              <a:rPr lang="zh-TW" altLang="en-US" sz="1600" dirty="0">
                <a:solidFill>
                  <a:schemeClr val="accent2">
                    <a:lumMod val="50000"/>
                  </a:schemeClr>
                </a:solidFill>
                <a:latin typeface="微軟正黑體" panose="020B0604030504040204" pitchFamily="34" charset="-120"/>
                <a:ea typeface="微軟正黑體" panose="020B0604030504040204" pitchFamily="34" charset="-120"/>
              </a:rPr>
              <a:t>        </a:t>
            </a:r>
            <a:endParaRPr lang="en-US" altLang="zh-TW" sz="1600" dirty="0">
              <a:solidFill>
                <a:schemeClr val="accent2">
                  <a:lumMod val="50000"/>
                </a:schemeClr>
              </a:solidFill>
              <a:latin typeface="微軟正黑體" panose="020B0604030504040204" pitchFamily="34" charset="-120"/>
              <a:ea typeface="微軟正黑體" panose="020B0604030504040204" pitchFamily="34" charset="-120"/>
            </a:endParaRPr>
          </a:p>
          <a:p>
            <a:pPr marL="268288" indent="-268288" latinLnBrk="0">
              <a:lnSpc>
                <a:spcPts val="2200"/>
              </a:lnSpc>
            </a:pPr>
            <a:r>
              <a:rPr lang="en-US" altLang="zh-TW" sz="1600" b="1" dirty="0">
                <a:solidFill>
                  <a:schemeClr val="accent2">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Q</a:t>
            </a:r>
            <a:r>
              <a:rPr lang="en-US" altLang="zh-TW" sz="1600" dirty="0">
                <a:solidFill>
                  <a:schemeClr val="accent2">
                    <a:lumMod val="50000"/>
                  </a:schemeClr>
                </a:solidFill>
                <a:latin typeface="微軟正黑體" panose="020B0604030504040204" pitchFamily="34" charset="-120"/>
                <a:ea typeface="微軟正黑體" panose="020B0604030504040204" pitchFamily="34" charset="-120"/>
              </a:rPr>
              <a:t>. </a:t>
            </a:r>
            <a:r>
              <a:rPr lang="zh-TW" altLang="en-US" sz="1600" dirty="0">
                <a:solidFill>
                  <a:schemeClr val="accent2">
                    <a:lumMod val="50000"/>
                  </a:schemeClr>
                </a:solidFill>
                <a:latin typeface="微軟正黑體" panose="020B0604030504040204" pitchFamily="34" charset="-120"/>
                <a:ea typeface="微軟正黑體" panose="020B0604030504040204" pitchFamily="34" charset="-120"/>
              </a:rPr>
              <a:t>申請備查後，開始銷售，但之後卻因文件不符，市府不予備查應如何處理 </a:t>
            </a:r>
            <a:r>
              <a:rPr lang="en-US" altLang="zh-TW" sz="1600" dirty="0">
                <a:solidFill>
                  <a:srgbClr val="926F00"/>
                </a:solidFill>
                <a:latin typeface="微軟正黑體" panose="020B0604030504040204" pitchFamily="34" charset="-120"/>
                <a:ea typeface="微軟正黑體" panose="020B0604030504040204" pitchFamily="34" charset="-120"/>
              </a:rPr>
              <a:t>?</a:t>
            </a:r>
            <a:r>
              <a:rPr lang="zh-TW" altLang="en-US" sz="1600" dirty="0">
                <a:solidFill>
                  <a:srgbClr val="926F00"/>
                </a:solidFill>
                <a:latin typeface="微軟正黑體" panose="020B0604030504040204" pitchFamily="34" charset="-120"/>
                <a:ea typeface="微軟正黑體" panose="020B0604030504040204" pitchFamily="34" charset="-120"/>
              </a:rPr>
              <a:t>  </a:t>
            </a:r>
          </a:p>
        </p:txBody>
      </p:sp>
      <p:sp>
        <p:nvSpPr>
          <p:cNvPr id="10" name="矩形 9"/>
          <p:cNvSpPr/>
          <p:nvPr/>
        </p:nvSpPr>
        <p:spPr>
          <a:xfrm>
            <a:off x="2771800" y="4043848"/>
            <a:ext cx="792088" cy="40011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sz="2000" dirty="0">
                <a:solidFill>
                  <a:srgbClr val="FF0000"/>
                </a:solidFill>
              </a:rPr>
              <a:t>YES</a:t>
            </a:r>
            <a:endParaRPr lang="zh-TW" altLang="en-US" sz="2000" dirty="0">
              <a:solidFill>
                <a:srgbClr val="FF0000"/>
              </a:solidFill>
            </a:endParaRPr>
          </a:p>
        </p:txBody>
      </p:sp>
      <p:sp>
        <p:nvSpPr>
          <p:cNvPr id="14" name="矩形 13"/>
          <p:cNvSpPr/>
          <p:nvPr/>
        </p:nvSpPr>
        <p:spPr>
          <a:xfrm>
            <a:off x="1327439" y="4704427"/>
            <a:ext cx="4536504" cy="369332"/>
          </a:xfrm>
          <a:prstGeom prst="rect">
            <a:avLst/>
          </a:prstGeom>
          <a:solidFill>
            <a:schemeClr val="accent3">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latinLnBrk="0"/>
            <a:r>
              <a:rPr lang="zh-TW" altLang="en-US" dirty="0">
                <a:solidFill>
                  <a:srgbClr val="FF0000"/>
                </a:solidFill>
                <a:latin typeface="Adobe 繁黑體 Std B" panose="020B0700000000000000" pitchFamily="34" charset="-120"/>
                <a:ea typeface="Adobe 繁黑體 Std B" panose="020B0700000000000000" pitchFamily="34" charset="-120"/>
              </a:rPr>
              <a:t>停止新的銷售行為</a:t>
            </a:r>
            <a:r>
              <a:rPr lang="en-US" altLang="zh-TW" dirty="0">
                <a:solidFill>
                  <a:srgbClr val="FF0000"/>
                </a:solidFill>
                <a:latin typeface="Adobe 繁黑體 Std B" panose="020B0700000000000000" pitchFamily="34" charset="-120"/>
                <a:ea typeface="Adobe 繁黑體 Std B" panose="020B0700000000000000" pitchFamily="34" charset="-120"/>
              </a:rPr>
              <a:t>+</a:t>
            </a:r>
            <a:r>
              <a:rPr lang="zh-TW" altLang="en-US" dirty="0">
                <a:solidFill>
                  <a:srgbClr val="FF0000"/>
                </a:solidFill>
                <a:latin typeface="Adobe 繁黑體 Std B" panose="020B0700000000000000" pitchFamily="34" charset="-120"/>
                <a:ea typeface="Adobe 繁黑體 Std B" panose="020B0700000000000000" pitchFamily="34" charset="-120"/>
              </a:rPr>
              <a:t>重新檢附文件申請備查</a:t>
            </a:r>
          </a:p>
        </p:txBody>
      </p:sp>
      <p:sp>
        <p:nvSpPr>
          <p:cNvPr id="11" name="文字方塊 10">
            <a:extLst>
              <a:ext uri="{FF2B5EF4-FFF2-40B4-BE49-F238E27FC236}">
                <a16:creationId xmlns:a16="http://schemas.microsoft.com/office/drawing/2014/main" id="{31D20FDC-1ECF-4E13-ABC9-FF1D6E8A8495}"/>
              </a:ext>
            </a:extLst>
          </p:cNvPr>
          <p:cNvSpPr txBox="1"/>
          <p:nvPr/>
        </p:nvSpPr>
        <p:spPr>
          <a:xfrm>
            <a:off x="3275856" y="4011910"/>
            <a:ext cx="5076055" cy="352597"/>
          </a:xfrm>
          <a:prstGeom prst="rect">
            <a:avLst/>
          </a:prstGeom>
          <a:noFill/>
        </p:spPr>
        <p:txBody>
          <a:bodyPr wrap="square" rtlCol="0">
            <a:spAutoFit/>
          </a:bodyPr>
          <a:lstStyle/>
          <a:p>
            <a:pPr marL="268288" indent="-268288" latinLnBrk="0">
              <a:lnSpc>
                <a:spcPts val="2400"/>
              </a:lnSpc>
            </a:pPr>
            <a:r>
              <a:rPr lang="zh-TW" altLang="zh-TW" sz="1000" b="1" dirty="0">
                <a:solidFill>
                  <a:schemeClr val="accent3">
                    <a:lumMod val="50000"/>
                  </a:schemeClr>
                </a:solidFill>
                <a:latin typeface="微軟正黑體" panose="020B0604030504040204" pitchFamily="34" charset="-120"/>
                <a:ea typeface="微軟正黑體" panose="020B0604030504040204" pitchFamily="34" charset="-120"/>
              </a:rPr>
              <a:t>無論建造執照取得之時間點為何，</a:t>
            </a:r>
            <a:r>
              <a:rPr lang="en-US" altLang="zh-TW" sz="1000" b="1" dirty="0">
                <a:solidFill>
                  <a:schemeClr val="accent3">
                    <a:lumMod val="50000"/>
                  </a:schemeClr>
                </a:solidFill>
                <a:latin typeface="微軟正黑體" panose="020B0604030504040204" pitchFamily="34" charset="-120"/>
                <a:ea typeface="微軟正黑體" panose="020B0604030504040204" pitchFamily="34" charset="-120"/>
              </a:rPr>
              <a:t>110</a:t>
            </a:r>
            <a:r>
              <a:rPr lang="zh-TW" altLang="zh-TW" sz="1000" b="1" dirty="0">
                <a:solidFill>
                  <a:schemeClr val="accent3">
                    <a:lumMod val="50000"/>
                  </a:schemeClr>
                </a:solidFill>
                <a:latin typeface="微軟正黑體" panose="020B0604030504040204" pitchFamily="34" charset="-120"/>
                <a:ea typeface="微軟正黑體" panose="020B0604030504040204" pitchFamily="34" charset="-120"/>
              </a:rPr>
              <a:t>年</a:t>
            </a:r>
            <a:r>
              <a:rPr lang="en-US" altLang="zh-TW" sz="1000" b="1" dirty="0">
                <a:solidFill>
                  <a:schemeClr val="accent3">
                    <a:lumMod val="50000"/>
                  </a:schemeClr>
                </a:solidFill>
                <a:latin typeface="微軟正黑體" panose="020B0604030504040204" pitchFamily="34" charset="-120"/>
                <a:ea typeface="微軟正黑體" panose="020B0604030504040204" pitchFamily="34" charset="-120"/>
              </a:rPr>
              <a:t>7</a:t>
            </a:r>
            <a:r>
              <a:rPr lang="zh-TW" altLang="zh-TW" sz="1000" b="1" dirty="0">
                <a:solidFill>
                  <a:schemeClr val="accent3">
                    <a:lumMod val="50000"/>
                  </a:schemeClr>
                </a:solidFill>
                <a:latin typeface="微軟正黑體" panose="020B0604030504040204" pitchFamily="34" charset="-120"/>
                <a:ea typeface="微軟正黑體" panose="020B0604030504040204" pitchFamily="34" charset="-120"/>
              </a:rPr>
              <a:t>月</a:t>
            </a:r>
            <a:r>
              <a:rPr lang="en-US" altLang="zh-TW" sz="1000" b="1" dirty="0">
                <a:solidFill>
                  <a:schemeClr val="accent3">
                    <a:lumMod val="50000"/>
                  </a:schemeClr>
                </a:solidFill>
                <a:latin typeface="微軟正黑體" panose="020B0604030504040204" pitchFamily="34" charset="-120"/>
                <a:ea typeface="微軟正黑體" panose="020B0604030504040204" pitchFamily="34" charset="-120"/>
              </a:rPr>
              <a:t>1</a:t>
            </a:r>
            <a:r>
              <a:rPr lang="zh-TW" altLang="zh-TW" sz="1000" b="1" dirty="0">
                <a:solidFill>
                  <a:schemeClr val="accent3">
                    <a:lumMod val="50000"/>
                  </a:schemeClr>
                </a:solidFill>
                <a:latin typeface="微軟正黑體" panose="020B0604030504040204" pitchFamily="34" charset="-120"/>
                <a:ea typeface="微軟正黑體" panose="020B0604030504040204" pitchFamily="34" charset="-120"/>
              </a:rPr>
              <a:t>日後新開案之建案，應於銷售前辦理備查。</a:t>
            </a:r>
          </a:p>
        </p:txBody>
      </p:sp>
    </p:spTree>
    <p:extLst>
      <p:ext uri="{BB962C8B-B14F-4D97-AF65-F5344CB8AC3E}">
        <p14:creationId xmlns:p14="http://schemas.microsoft.com/office/powerpoint/2010/main" val="417830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Part1</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6" name="矩形 5"/>
          <p:cNvSpPr/>
          <p:nvPr/>
        </p:nvSpPr>
        <p:spPr>
          <a:xfrm>
            <a:off x="297593" y="2800404"/>
            <a:ext cx="8640000" cy="2268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8" name="矩形 7"/>
          <p:cNvSpPr/>
          <p:nvPr/>
        </p:nvSpPr>
        <p:spPr>
          <a:xfrm>
            <a:off x="271350" y="1815381"/>
            <a:ext cx="8604000" cy="6480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3" name="投影片編號版面配置區 2"/>
          <p:cNvSpPr>
            <a:spLocks noGrp="1"/>
          </p:cNvSpPr>
          <p:nvPr>
            <p:ph type="sldNum" sz="quarter" idx="12"/>
          </p:nvPr>
        </p:nvSpPr>
        <p:spPr>
          <a:xfrm>
            <a:off x="8612183" y="4794560"/>
            <a:ext cx="414958" cy="273844"/>
          </a:xfrm>
        </p:spPr>
        <p:txBody>
          <a:bodyPr/>
          <a:lstStyle/>
          <a:p>
            <a:fld id="{D2C41AFA-2B69-43B3-B79D-A75CCD4BFB46}" type="slidenum">
              <a:rPr lang="zh-TW" altLang="en-US" smtClean="0">
                <a:solidFill>
                  <a:prstClr val="black">
                    <a:tint val="75000"/>
                  </a:prstClr>
                </a:solidFill>
              </a:rPr>
              <a:pPr/>
              <a:t>14</a:t>
            </a:fld>
            <a:endParaRPr lang="zh-TW" altLang="en-US" dirty="0">
              <a:solidFill>
                <a:prstClr val="black">
                  <a:tint val="75000"/>
                </a:prstClr>
              </a:solidFill>
            </a:endParaRPr>
          </a:p>
        </p:txBody>
      </p:sp>
      <p:sp>
        <p:nvSpPr>
          <p:cNvPr id="4" name="矩形 3"/>
          <p:cNvSpPr/>
          <p:nvPr/>
        </p:nvSpPr>
        <p:spPr>
          <a:xfrm>
            <a:off x="146225" y="969818"/>
            <a:ext cx="8880916" cy="4370427"/>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marL="390525" indent="-423863"/>
            <a:r>
              <a:rPr lang="en-US" altLang="zh-TW" dirty="0"/>
              <a:t> </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Q1.</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銷售預售屋前需申報備查，如僅是在建築基地圍籬上</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或</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FB</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粉絲頁</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標示 『即將推出，敬請期待』，也沒有案名、沒有接待館位置、沒有聯絡電話…等，僅作這樣的告示性文字，這樣也算有作廣告嗎？</a:t>
            </a:r>
          </a:p>
          <a:p>
            <a:pPr marL="432000" indent="-324000">
              <a:spcBef>
                <a:spcPts val="300"/>
              </a:spcBef>
            </a:pP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A1.</a:t>
            </a:r>
            <a:r>
              <a:rPr lang="zh-TW" altLang="zh-TW" sz="1600" b="1" dirty="0">
                <a:solidFill>
                  <a:srgbClr val="FF0000"/>
                </a:solidFill>
                <a:latin typeface="微軟正黑體" panose="020B0604030504040204" pitchFamily="34" charset="-120"/>
                <a:ea typeface="微軟正黑體" panose="020B0604030504040204" pitchFamily="34" charset="-120"/>
              </a:rPr>
              <a:t>否</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，未刊登載有預售屋坐落基地、建案名稱或銷售地點之廣告，尚未確定建案銷售資訊，可僅懸掛即將公開字樣布條。</a:t>
            </a:r>
            <a:endParaRPr lang="en-US" altLang="zh-TW" sz="1600" dirty="0">
              <a:solidFill>
                <a:schemeClr val="tx2">
                  <a:lumMod val="50000"/>
                </a:schemeClr>
              </a:solidFill>
              <a:latin typeface="微軟正黑體" panose="020B0604030504040204" pitchFamily="34" charset="-120"/>
              <a:ea typeface="微軟正黑體" panose="020B0604030504040204" pitchFamily="34" charset="-120"/>
            </a:endParaRPr>
          </a:p>
          <a:p>
            <a:pPr marL="390525" indent="-423863"/>
            <a:endParaRPr lang="en-US" altLang="zh-TW" sz="1600" dirty="0">
              <a:solidFill>
                <a:schemeClr val="tx2">
                  <a:lumMod val="50000"/>
                </a:schemeClr>
              </a:solidFill>
              <a:latin typeface="微軟正黑體" panose="020B0604030504040204" pitchFamily="34" charset="-120"/>
              <a:ea typeface="微軟正黑體" panose="020B0604030504040204" pitchFamily="34" charset="-120"/>
            </a:endParaRPr>
          </a:p>
          <a:p>
            <a:pPr marL="390525" indent="-423863"/>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Q2.</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新增廣告銷售行為認定</a:t>
            </a:r>
          </a:p>
          <a:p>
            <a:pPr marL="539750" indent="-273050">
              <a:spcBef>
                <a:spcPts val="300"/>
              </a:spcBef>
            </a:pP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(1)</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銷售中心可否繼續開放，於現場向消費者廣告提供傳單、看模型、進行解說等？</a:t>
            </a:r>
            <a:r>
              <a:rPr lang="zh-TW" altLang="en-US" sz="1600" dirty="0">
                <a:latin typeface="微軟正黑體" panose="020B0604030504040204" pitchFamily="34" charset="-120"/>
                <a:ea typeface="微軟正黑體" panose="020B0604030504040204" pitchFamily="34" charset="-120"/>
              </a:rPr>
              <a:t>  </a:t>
            </a:r>
            <a:r>
              <a:rPr lang="zh-TW" altLang="zh-TW" sz="1600" b="1" dirty="0">
                <a:solidFill>
                  <a:srgbClr val="FF0000"/>
                </a:solidFill>
                <a:latin typeface="微軟正黑體" panose="020B0604030504040204" pitchFamily="34" charset="-120"/>
                <a:ea typeface="微軟正黑體" panose="020B0604030504040204" pitchFamily="34" charset="-120"/>
              </a:rPr>
              <a:t>否</a:t>
            </a:r>
          </a:p>
          <a:p>
            <a:pPr marL="539750" indent="-273050">
              <a:spcBef>
                <a:spcPts val="300"/>
              </a:spcBef>
            </a:pP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(2)</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可</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否繼續用原本的廣告來宣傳嗎</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例如繼續路口發傳單、路口移動廣告立牌工讀生、夾報廣告、報紙內廣告、雜誌廣告、人行道上每天移動的</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架立牌</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 </a:t>
            </a:r>
            <a:r>
              <a:rPr lang="zh-TW" altLang="zh-TW" sz="1600" b="1" dirty="0">
                <a:solidFill>
                  <a:srgbClr val="FF0000"/>
                </a:solidFill>
                <a:latin typeface="微軟正黑體" panose="020B0604030504040204" pitchFamily="34" charset="-120"/>
                <a:ea typeface="微軟正黑體" panose="020B0604030504040204" pitchFamily="34" charset="-120"/>
              </a:rPr>
              <a:t>否</a:t>
            </a:r>
          </a:p>
          <a:p>
            <a:pPr indent="266700">
              <a:spcBef>
                <a:spcPts val="300"/>
              </a:spcBef>
            </a:pP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(3)</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消費者</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可</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否分享建案</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FB</a:t>
            </a:r>
            <a:r>
              <a:rPr lang="zh-TW" altLang="zh-TW" sz="1600" b="1" u="sng" dirty="0">
                <a:solidFill>
                  <a:schemeClr val="tx2">
                    <a:lumMod val="50000"/>
                  </a:schemeClr>
                </a:solidFill>
                <a:latin typeface="微軟正黑體" panose="020B0604030504040204" pitchFamily="34" charset="-120"/>
                <a:ea typeface="微軟正黑體" panose="020B0604030504040204" pitchFamily="34" charset="-120"/>
              </a:rPr>
              <a:t>原本</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的廣告資訊</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  </a:t>
            </a:r>
            <a:r>
              <a:rPr lang="zh-TW" altLang="zh-TW" sz="1600" b="1" dirty="0">
                <a:solidFill>
                  <a:srgbClr val="FF0000"/>
                </a:solidFill>
                <a:latin typeface="微軟正黑體" panose="020B0604030504040204" pitchFamily="34" charset="-120"/>
                <a:ea typeface="微軟正黑體" panose="020B0604030504040204" pitchFamily="34" charset="-120"/>
              </a:rPr>
              <a:t>可</a:t>
            </a:r>
          </a:p>
          <a:p>
            <a:pPr marL="539750" indent="-273050">
              <a:spcBef>
                <a:spcPts val="300"/>
              </a:spcBef>
            </a:pP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(4)</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社群軟體</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如</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FB)</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可</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否</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用原本的廣告</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進行</a:t>
            </a:r>
            <a:r>
              <a:rPr lang="zh-TW" altLang="zh-TW" sz="1600" b="1" u="sng" dirty="0">
                <a:solidFill>
                  <a:schemeClr val="tx2">
                    <a:lumMod val="50000"/>
                  </a:schemeClr>
                </a:solidFill>
                <a:latin typeface="微軟正黑體" panose="020B0604030504040204" pitchFamily="34" charset="-120"/>
                <a:ea typeface="微軟正黑體" panose="020B0604030504040204" pitchFamily="34" charset="-120"/>
              </a:rPr>
              <a:t>新的加強廣告</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行為</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如</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FB</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內的加強廣告功能</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付費刊登、發送</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FB</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What’s APP</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訊息</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  </a:t>
            </a:r>
            <a:r>
              <a:rPr lang="zh-TW" altLang="zh-TW" sz="1600" b="1" dirty="0">
                <a:solidFill>
                  <a:srgbClr val="FF0000"/>
                </a:solidFill>
                <a:latin typeface="微軟正黑體" panose="020B0604030504040204" pitchFamily="34" charset="-120"/>
                <a:ea typeface="微軟正黑體" panose="020B0604030504040204" pitchFamily="34" charset="-120"/>
              </a:rPr>
              <a:t>否</a:t>
            </a:r>
          </a:p>
          <a:p>
            <a:pPr indent="266700">
              <a:spcBef>
                <a:spcPts val="300"/>
              </a:spcBef>
            </a:pP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(5)</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社群軟體</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如</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line)</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在消費者提問時</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，可</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否回復並提供建案資訊</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600" dirty="0">
                <a:latin typeface="微軟正黑體" panose="020B0604030504040204" pitchFamily="34" charset="-120"/>
                <a:ea typeface="微軟正黑體" panose="020B0604030504040204" pitchFamily="34" charset="-120"/>
              </a:rPr>
              <a:t> </a:t>
            </a:r>
            <a:r>
              <a:rPr lang="zh-TW" altLang="zh-TW" sz="1600" b="1" dirty="0">
                <a:solidFill>
                  <a:srgbClr val="FF0000"/>
                </a:solidFill>
                <a:latin typeface="微軟正黑體" panose="020B0604030504040204" pitchFamily="34" charset="-120"/>
                <a:ea typeface="微軟正黑體" panose="020B0604030504040204" pitchFamily="34" charset="-120"/>
              </a:rPr>
              <a:t>可</a:t>
            </a:r>
            <a:r>
              <a:rPr lang="zh-TW" altLang="en-US" sz="1600" b="1" dirty="0">
                <a:solidFill>
                  <a:srgbClr val="FF0000"/>
                </a:solidFill>
                <a:latin typeface="微軟正黑體" panose="020B0604030504040204" pitchFamily="34" charset="-120"/>
                <a:ea typeface="微軟正黑體" panose="020B0604030504040204" pitchFamily="34" charset="-120"/>
              </a:rPr>
              <a:t>回復提問但不得銷售</a:t>
            </a:r>
            <a:endParaRPr lang="zh-TW" altLang="zh-TW" sz="1600" b="1" dirty="0">
              <a:solidFill>
                <a:srgbClr val="FF0000"/>
              </a:solidFill>
              <a:latin typeface="微軟正黑體" panose="020B0604030504040204" pitchFamily="34" charset="-120"/>
              <a:ea typeface="微軟正黑體" panose="020B0604030504040204" pitchFamily="34" charset="-120"/>
            </a:endParaRPr>
          </a:p>
          <a:p>
            <a:pPr indent="266700">
              <a:spcBef>
                <a:spcPts val="300"/>
              </a:spcBef>
            </a:pP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(6)</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已付費的電視牆、廣播的</a:t>
            </a:r>
            <a:r>
              <a:rPr lang="zh-TW" altLang="zh-TW" sz="1600" b="1" u="sng" dirty="0">
                <a:solidFill>
                  <a:schemeClr val="tx2">
                    <a:lumMod val="50000"/>
                  </a:schemeClr>
                </a:solidFill>
                <a:latin typeface="微軟正黑體" panose="020B0604030504040204" pitchFamily="34" charset="-120"/>
                <a:ea typeface="微軟正黑體" panose="020B0604030504040204" pitchFamily="34" charset="-120"/>
              </a:rPr>
              <a:t>輪播</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廣告</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可</a:t>
            </a:r>
            <a:r>
              <a:rPr lang="zh-TW" altLang="zh-TW" sz="1600" dirty="0">
                <a:solidFill>
                  <a:schemeClr val="tx2">
                    <a:lumMod val="50000"/>
                  </a:schemeClr>
                </a:solidFill>
                <a:latin typeface="微軟正黑體" panose="020B0604030504040204" pitchFamily="34" charset="-120"/>
                <a:ea typeface="微軟正黑體" panose="020B0604030504040204" pitchFamily="34" charset="-120"/>
              </a:rPr>
              <a:t>否</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繼續</a:t>
            </a:r>
            <a:r>
              <a:rPr lang="en-US" altLang="zh-TW" sz="1600"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sz="1600"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600" b="1" dirty="0">
                <a:solidFill>
                  <a:srgbClr val="FF0000"/>
                </a:solidFill>
                <a:latin typeface="微軟正黑體" panose="020B0604030504040204" pitchFamily="34" charset="-120"/>
                <a:ea typeface="微軟正黑體" panose="020B0604030504040204" pitchFamily="34" charset="-120"/>
              </a:rPr>
              <a:t>否</a:t>
            </a:r>
            <a:r>
              <a:rPr lang="en-US" altLang="zh-TW" sz="1600" b="1" dirty="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應暫停輪播</a:t>
            </a:r>
            <a:r>
              <a:rPr lang="en-US" altLang="zh-TW" sz="1600" b="1" dirty="0">
                <a:solidFill>
                  <a:srgbClr val="FF0000"/>
                </a:solidFill>
                <a:latin typeface="微軟正黑體" panose="020B0604030504040204" pitchFamily="34" charset="-120"/>
                <a:ea typeface="微軟正黑體" panose="020B0604030504040204" pitchFamily="34" charset="-120"/>
              </a:rPr>
              <a:t>)</a:t>
            </a:r>
          </a:p>
          <a:p>
            <a:pPr marL="432000" indent="-324000">
              <a:spcBef>
                <a:spcPts val="300"/>
              </a:spcBef>
            </a:pPr>
            <a:endParaRPr lang="zh-TW" altLang="zh-TW" sz="1600" dirty="0">
              <a:solidFill>
                <a:schemeClr val="tx2">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0886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5357" y="1910829"/>
            <a:ext cx="8590625" cy="574577"/>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9" name="矩形 8"/>
          <p:cNvSpPr/>
          <p:nvPr/>
        </p:nvSpPr>
        <p:spPr>
          <a:xfrm>
            <a:off x="205357" y="3003798"/>
            <a:ext cx="8572612" cy="574577"/>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Part1</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8612183" y="4794560"/>
            <a:ext cx="414958" cy="273844"/>
          </a:xfrm>
        </p:spPr>
        <p:txBody>
          <a:bodyPr/>
          <a:lstStyle/>
          <a:p>
            <a:fld id="{D2C41AFA-2B69-43B3-B79D-A75CCD4BFB46}" type="slidenum">
              <a:rPr lang="zh-TW" altLang="en-US" smtClean="0">
                <a:solidFill>
                  <a:prstClr val="black">
                    <a:tint val="75000"/>
                  </a:prstClr>
                </a:solidFill>
              </a:rPr>
              <a:pPr/>
              <a:t>15</a:t>
            </a:fld>
            <a:endParaRPr lang="zh-TW" altLang="en-US" dirty="0">
              <a:solidFill>
                <a:prstClr val="black">
                  <a:tint val="75000"/>
                </a:prstClr>
              </a:solidFill>
            </a:endParaRPr>
          </a:p>
        </p:txBody>
      </p:sp>
      <p:sp>
        <p:nvSpPr>
          <p:cNvPr id="7" name="矩形 6"/>
          <p:cNvSpPr/>
          <p:nvPr/>
        </p:nvSpPr>
        <p:spPr>
          <a:xfrm>
            <a:off x="217306" y="4086357"/>
            <a:ext cx="8571851" cy="31748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4" name="矩形 3"/>
          <p:cNvSpPr/>
          <p:nvPr/>
        </p:nvSpPr>
        <p:spPr>
          <a:xfrm>
            <a:off x="65001" y="1263987"/>
            <a:ext cx="8712968" cy="315471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marL="450850" indent="-432000"/>
            <a:r>
              <a:rPr lang="en-US" altLang="zh-TW" dirty="0"/>
              <a:t> </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Q3.</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預售屋資訊備查送件後</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開始做銷售、廣告，但之後因文件不符，市府不予備查，此期間簽訂之定型化契約是否會裁罰</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450850" indent="-361950">
              <a:spcBef>
                <a:spcPts val="600"/>
              </a:spcBef>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A3.</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若使用簽訂之定型化契約與內政部公布版本不符合，將以簽訂之契約按戶棟數處</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6-30</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萬元</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罰鍰</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 </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indent="88900">
              <a:spcBef>
                <a:spcPts val="12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Q4.</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造</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執照還未取得可否先辦理預售屋銷售資訊備查？</a:t>
            </a:r>
          </a:p>
          <a:p>
            <a:pPr marL="361950" indent="-288000">
              <a:spcBef>
                <a:spcPts val="600"/>
              </a:spcBef>
              <a:tabLst>
                <a:tab pos="88900" algn="l"/>
              </a:tabLs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A4.</a:t>
            </a:r>
            <a:r>
              <a:rPr lang="zh-TW" altLang="zh-TW" sz="1700" b="1" dirty="0">
                <a:solidFill>
                  <a:srgbClr val="FF0000"/>
                </a:solidFill>
                <a:latin typeface="微軟正黑體" panose="020B0604030504040204" pitchFamily="34" charset="-120"/>
                <a:ea typeface="微軟正黑體" panose="020B0604030504040204" pitchFamily="34" charset="-120"/>
              </a:rPr>
              <a:t>否</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造</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執照為預售屋銷售資訊備查之應備文件之一，應於取得建</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造</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執照後、銷售前</a:t>
            </a:r>
            <a:endParaRPr lang="en-US"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108000" indent="288000">
              <a:spcBef>
                <a:spcPts val="600"/>
              </a:spcBef>
              <a:tabLst>
                <a:tab pos="88900" algn="l"/>
                <a:tab pos="539750" algn="l"/>
              </a:tabLst>
            </a:pP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申報。</a:t>
            </a:r>
            <a:endParaRPr lang="en-US"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72000">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Q5.</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建商若委託代銷業代理銷售預售屋，應由誰辦理預售屋銷售資訊備查？</a:t>
            </a:r>
          </a:p>
          <a:p>
            <a:pPr marL="72000">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A5.</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仍為建商</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銷售預售屋者，即建物出賣人</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91022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Part1</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8612183" y="4794560"/>
            <a:ext cx="414958" cy="273844"/>
          </a:xfrm>
        </p:spPr>
        <p:txBody>
          <a:bodyPr/>
          <a:lstStyle/>
          <a:p>
            <a:fld id="{D2C41AFA-2B69-43B3-B79D-A75CCD4BFB46}" type="slidenum">
              <a:rPr lang="zh-TW" altLang="en-US" smtClean="0">
                <a:solidFill>
                  <a:prstClr val="black">
                    <a:tint val="75000"/>
                  </a:prstClr>
                </a:solidFill>
              </a:rPr>
              <a:pPr/>
              <a:t>16</a:t>
            </a:fld>
            <a:endParaRPr lang="zh-TW" altLang="en-US" dirty="0">
              <a:solidFill>
                <a:prstClr val="black">
                  <a:tint val="75000"/>
                </a:prstClr>
              </a:solidFill>
            </a:endParaRPr>
          </a:p>
        </p:txBody>
      </p:sp>
      <p:sp>
        <p:nvSpPr>
          <p:cNvPr id="6" name="矩形 5"/>
          <p:cNvSpPr/>
          <p:nvPr/>
        </p:nvSpPr>
        <p:spPr>
          <a:xfrm>
            <a:off x="179512" y="1688270"/>
            <a:ext cx="8636942" cy="92527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8" name="矩形 7"/>
          <p:cNvSpPr/>
          <p:nvPr/>
        </p:nvSpPr>
        <p:spPr>
          <a:xfrm>
            <a:off x="179512" y="3147814"/>
            <a:ext cx="8636942" cy="526488"/>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4" name="矩形 3"/>
          <p:cNvSpPr/>
          <p:nvPr/>
        </p:nvSpPr>
        <p:spPr>
          <a:xfrm>
            <a:off x="107504" y="1275606"/>
            <a:ext cx="8712968" cy="247760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spcBef>
                <a:spcPts val="600"/>
              </a:spcBef>
              <a:spcAft>
                <a:spcPts val="600"/>
              </a:spcAft>
            </a:pPr>
            <a:r>
              <a:rPr lang="en-US" altLang="zh-TW" dirty="0"/>
              <a:t> </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Q6.</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建商與地主合建之預售屋，應由誰辦理預售屋銷售資訊備查？</a:t>
            </a:r>
          </a:p>
          <a:p>
            <a:pPr marL="361950" indent="-290513">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A6.</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仍為建商</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銷售預售屋者，即建物出賣人</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。預售屋採合建、都市更新或都市危險老舊建築物加速重建等方式，由建築業與土地所有權人、原有建物所有權人等相關權利人共同合作開發者，應由其預售屋『</a:t>
            </a:r>
            <a:r>
              <a:rPr lang="zh-TW" altLang="zh-TW" sz="1700" b="1" u="sng" dirty="0">
                <a:solidFill>
                  <a:schemeClr val="tx2">
                    <a:lumMod val="50000"/>
                  </a:schemeClr>
                </a:solidFill>
                <a:latin typeface="微軟正黑體" panose="020B0604030504040204" pitchFamily="34" charset="-120"/>
                <a:ea typeface="微軟正黑體" panose="020B0604030504040204" pitchFamily="34" charset="-120"/>
              </a:rPr>
              <a:t>建物』</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買賣契約出賣人。</a:t>
            </a:r>
          </a:p>
          <a:p>
            <a:pPr>
              <a:spcBef>
                <a:spcPts val="12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 Q7.</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預售屋銷售資訊備查及定型化契約備查之作業時程約多久</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361950" indent="-290513">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A7.</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約</a:t>
            </a:r>
            <a:r>
              <a:rPr lang="en-US" altLang="zh-TW" sz="1700" b="1" u="sng" dirty="0">
                <a:solidFill>
                  <a:schemeClr val="tx2">
                    <a:lumMod val="50000"/>
                  </a:schemeClr>
                </a:solidFill>
                <a:latin typeface="微軟正黑體" panose="020B0604030504040204" pitchFamily="34" charset="-120"/>
                <a:ea typeface="微軟正黑體" panose="020B0604030504040204" pitchFamily="34" charset="-120"/>
              </a:rPr>
              <a:t>2</a:t>
            </a:r>
            <a:r>
              <a:rPr lang="zh-TW" altLang="zh-TW" sz="1700" b="1" u="sng" dirty="0">
                <a:solidFill>
                  <a:schemeClr val="tx2">
                    <a:lumMod val="50000"/>
                  </a:schemeClr>
                </a:solidFill>
                <a:latin typeface="微軟正黑體" panose="020B0604030504040204" pitchFamily="34" charset="-120"/>
                <a:ea typeface="微軟正黑體" panose="020B0604030504040204" pitchFamily="34" charset="-120"/>
              </a:rPr>
              <a:t>個月</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，建議業者使用之定型化契約符合內政部公布之應記載及不得記載事項，以縮短時程。</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 </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33672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5621290" y="1923678"/>
            <a:ext cx="3487214" cy="2993395"/>
          </a:xfrm>
          <a:prstGeom prst="rect">
            <a:avLst/>
          </a:prstGeom>
        </p:spPr>
      </p:pic>
      <p:grpSp>
        <p:nvGrpSpPr>
          <p:cNvPr id="9" name="组合 48">
            <a:extLst>
              <a:ext uri="{FF2B5EF4-FFF2-40B4-BE49-F238E27FC236}">
                <a16:creationId xmlns:a16="http://schemas.microsoft.com/office/drawing/2014/main" id="{8E8C045C-0EE3-4BF5-A3A4-43E6B46253A1}"/>
              </a:ext>
            </a:extLst>
          </p:cNvPr>
          <p:cNvGrpSpPr/>
          <p:nvPr/>
        </p:nvGrpSpPr>
        <p:grpSpPr>
          <a:xfrm>
            <a:off x="3945771" y="2643758"/>
            <a:ext cx="1662207" cy="934623"/>
            <a:chOff x="4733020" y="4631517"/>
            <a:chExt cx="2265032" cy="1273578"/>
          </a:xfrm>
        </p:grpSpPr>
        <p:grpSp>
          <p:nvGrpSpPr>
            <p:cNvPr id="10" name="组合 49">
              <a:extLst>
                <a:ext uri="{FF2B5EF4-FFF2-40B4-BE49-F238E27FC236}">
                  <a16:creationId xmlns:a16="http://schemas.microsoft.com/office/drawing/2014/main" id="{BD0A42E8-8745-43BF-8BA4-ADFA060FE7D6}"/>
                </a:ext>
              </a:extLst>
            </p:cNvPr>
            <p:cNvGrpSpPr/>
            <p:nvPr/>
          </p:nvGrpSpPr>
          <p:grpSpPr>
            <a:xfrm>
              <a:off x="4733020" y="4631517"/>
              <a:ext cx="2265032" cy="190910"/>
              <a:chOff x="4081346" y="4795024"/>
              <a:chExt cx="2265032" cy="190910"/>
            </a:xfrm>
            <a:solidFill>
              <a:schemeClr val="accent2"/>
            </a:solidFill>
          </p:grpSpPr>
          <p:sp>
            <p:nvSpPr>
              <p:cNvPr id="41" name="椭圆 80">
                <a:extLst>
                  <a:ext uri="{FF2B5EF4-FFF2-40B4-BE49-F238E27FC236}">
                    <a16:creationId xmlns:a16="http://schemas.microsoft.com/office/drawing/2014/main" id="{FA895735-DE8B-4674-8F8E-C9F7D4F16F95}"/>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81">
                <a:extLst>
                  <a:ext uri="{FF2B5EF4-FFF2-40B4-BE49-F238E27FC236}">
                    <a16:creationId xmlns:a16="http://schemas.microsoft.com/office/drawing/2014/main" id="{F57104D7-962A-4B1C-AAFD-592307742629}"/>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82">
                <a:extLst>
                  <a:ext uri="{FF2B5EF4-FFF2-40B4-BE49-F238E27FC236}">
                    <a16:creationId xmlns:a16="http://schemas.microsoft.com/office/drawing/2014/main" id="{853332F5-A38B-4BE7-97F3-F7E28FA79A5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83">
                <a:extLst>
                  <a:ext uri="{FF2B5EF4-FFF2-40B4-BE49-F238E27FC236}">
                    <a16:creationId xmlns:a16="http://schemas.microsoft.com/office/drawing/2014/main" id="{AC38118A-964A-447D-8F19-08DD2CA7D36D}"/>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84">
                <a:extLst>
                  <a:ext uri="{FF2B5EF4-FFF2-40B4-BE49-F238E27FC236}">
                    <a16:creationId xmlns:a16="http://schemas.microsoft.com/office/drawing/2014/main" id="{5286D498-7ADC-428B-961B-D1F85D4794A3}"/>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85">
                <a:extLst>
                  <a:ext uri="{FF2B5EF4-FFF2-40B4-BE49-F238E27FC236}">
                    <a16:creationId xmlns:a16="http://schemas.microsoft.com/office/drawing/2014/main" id="{E06937EF-118A-4B76-A921-1D02E60F7AD3}"/>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86">
                <a:extLst>
                  <a:ext uri="{FF2B5EF4-FFF2-40B4-BE49-F238E27FC236}">
                    <a16:creationId xmlns:a16="http://schemas.microsoft.com/office/drawing/2014/main" id="{3D27FEDE-74AD-47D1-A061-38F8A5661F61}"/>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50">
              <a:extLst>
                <a:ext uri="{FF2B5EF4-FFF2-40B4-BE49-F238E27FC236}">
                  <a16:creationId xmlns:a16="http://schemas.microsoft.com/office/drawing/2014/main" id="{08F45B26-801C-4E86-B33C-88150579C4CE}"/>
                </a:ext>
              </a:extLst>
            </p:cNvPr>
            <p:cNvGrpSpPr/>
            <p:nvPr/>
          </p:nvGrpSpPr>
          <p:grpSpPr>
            <a:xfrm>
              <a:off x="4733020" y="4992670"/>
              <a:ext cx="2265032" cy="190910"/>
              <a:chOff x="4081346" y="4795024"/>
              <a:chExt cx="2265032" cy="190910"/>
            </a:xfrm>
            <a:solidFill>
              <a:schemeClr val="accent2"/>
            </a:solidFill>
          </p:grpSpPr>
          <p:sp>
            <p:nvSpPr>
              <p:cNvPr id="32" name="椭圆 71">
                <a:extLst>
                  <a:ext uri="{FF2B5EF4-FFF2-40B4-BE49-F238E27FC236}">
                    <a16:creationId xmlns:a16="http://schemas.microsoft.com/office/drawing/2014/main" id="{99572E40-9FE6-4717-B405-C3A727B40627}"/>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72">
                <a:extLst>
                  <a:ext uri="{FF2B5EF4-FFF2-40B4-BE49-F238E27FC236}">
                    <a16:creationId xmlns:a16="http://schemas.microsoft.com/office/drawing/2014/main" id="{6D9AE392-718E-4788-81F6-E9976424121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73">
                <a:extLst>
                  <a:ext uri="{FF2B5EF4-FFF2-40B4-BE49-F238E27FC236}">
                    <a16:creationId xmlns:a16="http://schemas.microsoft.com/office/drawing/2014/main" id="{D7D58D48-FED0-4392-AA37-C127C4197B8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74">
                <a:extLst>
                  <a:ext uri="{FF2B5EF4-FFF2-40B4-BE49-F238E27FC236}">
                    <a16:creationId xmlns:a16="http://schemas.microsoft.com/office/drawing/2014/main" id="{7CF88929-0D35-40CE-BCE4-6A46C2DD13C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75">
                <a:extLst>
                  <a:ext uri="{FF2B5EF4-FFF2-40B4-BE49-F238E27FC236}">
                    <a16:creationId xmlns:a16="http://schemas.microsoft.com/office/drawing/2014/main" id="{216D5B01-19B3-4D76-AF66-E62B44C5D4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76">
                <a:extLst>
                  <a:ext uri="{FF2B5EF4-FFF2-40B4-BE49-F238E27FC236}">
                    <a16:creationId xmlns:a16="http://schemas.microsoft.com/office/drawing/2014/main" id="{5AD85234-B6EA-40FA-BE5A-2F5D806DD1D4}"/>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77">
                <a:extLst>
                  <a:ext uri="{FF2B5EF4-FFF2-40B4-BE49-F238E27FC236}">
                    <a16:creationId xmlns:a16="http://schemas.microsoft.com/office/drawing/2014/main" id="{74FA8F67-E852-44DB-984B-7189B0801BE6}"/>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51">
              <a:extLst>
                <a:ext uri="{FF2B5EF4-FFF2-40B4-BE49-F238E27FC236}">
                  <a16:creationId xmlns:a16="http://schemas.microsoft.com/office/drawing/2014/main" id="{31B08C80-56D3-4B8B-9A43-B45427E861FA}"/>
                </a:ext>
              </a:extLst>
            </p:cNvPr>
            <p:cNvGrpSpPr/>
            <p:nvPr/>
          </p:nvGrpSpPr>
          <p:grpSpPr>
            <a:xfrm>
              <a:off x="4733020" y="5353823"/>
              <a:ext cx="2265032" cy="190910"/>
              <a:chOff x="4081346" y="4795024"/>
              <a:chExt cx="2265032" cy="190910"/>
            </a:xfrm>
            <a:solidFill>
              <a:schemeClr val="accent2"/>
            </a:solidFill>
          </p:grpSpPr>
          <p:sp>
            <p:nvSpPr>
              <p:cNvPr id="23" name="椭圆 62">
                <a:extLst>
                  <a:ext uri="{FF2B5EF4-FFF2-40B4-BE49-F238E27FC236}">
                    <a16:creationId xmlns:a16="http://schemas.microsoft.com/office/drawing/2014/main" id="{7939FE44-F24C-4EF4-BB13-2B0327E7B278}"/>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63">
                <a:extLst>
                  <a:ext uri="{FF2B5EF4-FFF2-40B4-BE49-F238E27FC236}">
                    <a16:creationId xmlns:a16="http://schemas.microsoft.com/office/drawing/2014/main" id="{7BC6C8CF-8F05-4B1E-B895-73928C0F0D3C}"/>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64">
                <a:extLst>
                  <a:ext uri="{FF2B5EF4-FFF2-40B4-BE49-F238E27FC236}">
                    <a16:creationId xmlns:a16="http://schemas.microsoft.com/office/drawing/2014/main" id="{DED0EE5C-F954-4107-B82E-A3243C0DDC54}"/>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65">
                <a:extLst>
                  <a:ext uri="{FF2B5EF4-FFF2-40B4-BE49-F238E27FC236}">
                    <a16:creationId xmlns:a16="http://schemas.microsoft.com/office/drawing/2014/main" id="{3C567C22-2BF7-4D59-A768-AD4E66DA65D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66">
                <a:extLst>
                  <a:ext uri="{FF2B5EF4-FFF2-40B4-BE49-F238E27FC236}">
                    <a16:creationId xmlns:a16="http://schemas.microsoft.com/office/drawing/2014/main" id="{870B056F-5469-440A-9C82-3C9BA49890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67">
                <a:extLst>
                  <a:ext uri="{FF2B5EF4-FFF2-40B4-BE49-F238E27FC236}">
                    <a16:creationId xmlns:a16="http://schemas.microsoft.com/office/drawing/2014/main" id="{A60DF19D-A90E-44F1-AA4A-ABD4CF666FA6}"/>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68">
                <a:extLst>
                  <a:ext uri="{FF2B5EF4-FFF2-40B4-BE49-F238E27FC236}">
                    <a16:creationId xmlns:a16="http://schemas.microsoft.com/office/drawing/2014/main" id="{3D0A7F57-C896-4559-8B1A-4868CC2E6E50}"/>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2">
              <a:extLst>
                <a:ext uri="{FF2B5EF4-FFF2-40B4-BE49-F238E27FC236}">
                  <a16:creationId xmlns:a16="http://schemas.microsoft.com/office/drawing/2014/main" id="{B4111C59-B88A-4C2B-AF43-3EAC12191D59}"/>
                </a:ext>
              </a:extLst>
            </p:cNvPr>
            <p:cNvGrpSpPr/>
            <p:nvPr userDrawn="1"/>
          </p:nvGrpSpPr>
          <p:grpSpPr>
            <a:xfrm>
              <a:off x="4733020" y="5714185"/>
              <a:ext cx="2265032" cy="190910"/>
              <a:chOff x="4081346" y="4795024"/>
              <a:chExt cx="2265032" cy="190910"/>
            </a:xfrm>
            <a:solidFill>
              <a:schemeClr val="accent2"/>
            </a:solidFill>
          </p:grpSpPr>
          <p:sp>
            <p:nvSpPr>
              <p:cNvPr id="14" name="椭圆 53">
                <a:extLst>
                  <a:ext uri="{FF2B5EF4-FFF2-40B4-BE49-F238E27FC236}">
                    <a16:creationId xmlns:a16="http://schemas.microsoft.com/office/drawing/2014/main" id="{DE988CD5-5206-4296-9592-BD7E1F95E631}"/>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54">
                <a:extLst>
                  <a:ext uri="{FF2B5EF4-FFF2-40B4-BE49-F238E27FC236}">
                    <a16:creationId xmlns:a16="http://schemas.microsoft.com/office/drawing/2014/main" id="{D5F6E632-E52E-414F-AFCE-2B49A1FD6AE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55">
                <a:extLst>
                  <a:ext uri="{FF2B5EF4-FFF2-40B4-BE49-F238E27FC236}">
                    <a16:creationId xmlns:a16="http://schemas.microsoft.com/office/drawing/2014/main" id="{4AEA56EB-EB05-4D0B-9788-F7755521D9A7}"/>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56">
                <a:extLst>
                  <a:ext uri="{FF2B5EF4-FFF2-40B4-BE49-F238E27FC236}">
                    <a16:creationId xmlns:a16="http://schemas.microsoft.com/office/drawing/2014/main" id="{9301EE99-8951-413E-83AD-AA60BF3C2A07}"/>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57">
                <a:extLst>
                  <a:ext uri="{FF2B5EF4-FFF2-40B4-BE49-F238E27FC236}">
                    <a16:creationId xmlns:a16="http://schemas.microsoft.com/office/drawing/2014/main" id="{656557ED-7280-4D04-8BF6-D9EEEA8837A8}"/>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58">
                <a:extLst>
                  <a:ext uri="{FF2B5EF4-FFF2-40B4-BE49-F238E27FC236}">
                    <a16:creationId xmlns:a16="http://schemas.microsoft.com/office/drawing/2014/main" id="{AF566853-09AC-4AEE-B2AF-B60E33F10FFC}"/>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59">
                <a:extLst>
                  <a:ext uri="{FF2B5EF4-FFF2-40B4-BE49-F238E27FC236}">
                    <a16:creationId xmlns:a16="http://schemas.microsoft.com/office/drawing/2014/main" id="{DB816F20-4708-4EF9-84DE-257FA9780605}"/>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投影片編號版面配置區 2"/>
          <p:cNvSpPr>
            <a:spLocks noGrp="1"/>
          </p:cNvSpPr>
          <p:nvPr>
            <p:ph type="sldNum" sz="quarter" idx="12"/>
          </p:nvPr>
        </p:nvSpPr>
        <p:spPr>
          <a:xfrm>
            <a:off x="6899064" y="4782002"/>
            <a:ext cx="2057400" cy="273844"/>
          </a:xfrm>
        </p:spPr>
        <p:txBody>
          <a:bodyPr/>
          <a:lstStyle/>
          <a:p>
            <a:fld id="{D2C41AFA-2B69-43B3-B79D-A75CCD4BFB46}" type="slidenum">
              <a:rPr lang="zh-TW" altLang="en-US" sz="1050" b="0" smtClean="0">
                <a:solidFill>
                  <a:schemeClr val="bg1">
                    <a:lumMod val="50000"/>
                  </a:schemeClr>
                </a:solidFill>
                <a:effectLst/>
                <a:latin typeface="微軟正黑體" panose="020B0604030504040204" pitchFamily="34" charset="-120"/>
                <a:ea typeface="微軟正黑體" panose="020B0604030504040204" pitchFamily="34" charset="-120"/>
              </a:rPr>
              <a:pPr/>
              <a:t>17</a:t>
            </a:fld>
            <a:endParaRPr lang="zh-TW" altLang="en-US" sz="1050" b="0" dirty="0">
              <a:solidFill>
                <a:schemeClr val="bg1">
                  <a:lumMod val="50000"/>
                </a:schemeClr>
              </a:solidFill>
              <a:effectLst/>
              <a:latin typeface="微軟正黑體" panose="020B0604030504040204" pitchFamily="34" charset="-120"/>
              <a:ea typeface="微軟正黑體" panose="020B0604030504040204" pitchFamily="34" charset="-120"/>
            </a:endParaRPr>
          </a:p>
        </p:txBody>
      </p:sp>
      <p:sp>
        <p:nvSpPr>
          <p:cNvPr id="50" name="标题 4"/>
          <p:cNvSpPr>
            <a:spLocks noGrp="1"/>
          </p:cNvSpPr>
          <p:nvPr>
            <p:ph type="title"/>
          </p:nvPr>
        </p:nvSpPr>
        <p:spPr>
          <a:xfrm>
            <a:off x="-756592" y="3723878"/>
            <a:ext cx="6871942" cy="895350"/>
          </a:xfrm>
        </p:spPr>
        <p:txBody>
          <a:bodyPr>
            <a:noAutofit/>
          </a:bodyPr>
          <a:lstStyle/>
          <a:p>
            <a:pPr lvl="0" algn="r"/>
            <a:r>
              <a:rPr lang="zh-TW" altLang="en-US" sz="4600" b="1" dirty="0">
                <a:solidFill>
                  <a:srgbClr val="C00000"/>
                </a:solidFill>
                <a:effectLst/>
              </a:rPr>
              <a:t>紅單</a:t>
            </a:r>
            <a:r>
              <a:rPr lang="zh-TW" altLang="en-US" sz="4600" b="1" dirty="0">
                <a:solidFill>
                  <a:schemeClr val="tx2">
                    <a:lumMod val="50000"/>
                  </a:schemeClr>
                </a:solidFill>
                <a:effectLst/>
              </a:rPr>
              <a:t>管理</a:t>
            </a:r>
          </a:p>
        </p:txBody>
      </p:sp>
      <p:sp>
        <p:nvSpPr>
          <p:cNvPr id="51" name="文本框 8">
            <a:extLst>
              <a:ext uri="{FF2B5EF4-FFF2-40B4-BE49-F238E27FC236}">
                <a16:creationId xmlns:a16="http://schemas.microsoft.com/office/drawing/2014/main" id="{04F69230-F3A6-4586-9371-A858F4763E9F}"/>
              </a:ext>
            </a:extLst>
          </p:cNvPr>
          <p:cNvSpPr txBox="1"/>
          <p:nvPr/>
        </p:nvSpPr>
        <p:spPr>
          <a:xfrm>
            <a:off x="3014802" y="1416317"/>
            <a:ext cx="1733515" cy="1507227"/>
          </a:xfrm>
          <a:prstGeom prst="rect">
            <a:avLst/>
          </a:prstGeom>
          <a:noFill/>
          <a:ln w="117475">
            <a:noFill/>
          </a:ln>
        </p:spPr>
        <p:txBody>
          <a:bodyPr wrap="none" rtlCol="0">
            <a:prstTxWarp prst="textPlain">
              <a:avLst/>
            </a:prstTxWarp>
            <a:spAutoFit/>
          </a:bodyPr>
          <a:lstStyle/>
          <a:p>
            <a:r>
              <a:rPr lang="en-US" altLang="zh-CN" sz="800" spc="100" dirty="0">
                <a:solidFill>
                  <a:srgbClr val="0070C0"/>
                </a:solidFill>
                <a:latin typeface="Impact" panose="020B0806030902050204" pitchFamily="34" charset="0"/>
                <a:cs typeface="Arial" panose="020B0604020202020204" pitchFamily="34" charset="0"/>
              </a:rPr>
              <a:t>/</a:t>
            </a:r>
            <a:r>
              <a:rPr lang="en-US" altLang="zh-TW" sz="800" spc="100" dirty="0">
                <a:solidFill>
                  <a:srgbClr val="0070C0"/>
                </a:solidFill>
                <a:latin typeface="Impact" panose="020B0806030902050204" pitchFamily="34" charset="0"/>
                <a:cs typeface="Arial" panose="020B0604020202020204" pitchFamily="34" charset="0"/>
              </a:rPr>
              <a:t>04</a:t>
            </a:r>
            <a:endParaRPr lang="zh-CN" altLang="en-US" sz="800" spc="100" dirty="0">
              <a:solidFill>
                <a:srgbClr val="0070C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3113608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預售屋銷售行為管理</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18</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626512" y="1084674"/>
            <a:ext cx="7977936" cy="3863340"/>
            <a:chOff x="1257749" y="1066800"/>
            <a:chExt cx="3457132" cy="3863340"/>
          </a:xfrm>
        </p:grpSpPr>
        <p:sp>
          <p:nvSpPr>
            <p:cNvPr id="6" name="手繪多邊形 5"/>
            <p:cNvSpPr/>
            <p:nvPr/>
          </p:nvSpPr>
          <p:spPr>
            <a:xfrm>
              <a:off x="1259633" y="1066800"/>
              <a:ext cx="3455248" cy="478963"/>
            </a:xfrm>
            <a:custGeom>
              <a:avLst/>
              <a:gdLst>
                <a:gd name="connsiteX0" fmla="*/ 0 w 3381413"/>
                <a:gd name="connsiteY0" fmla="*/ 0 h 576000"/>
                <a:gd name="connsiteX1" fmla="*/ 3381413 w 3381413"/>
                <a:gd name="connsiteY1" fmla="*/ 0 h 576000"/>
                <a:gd name="connsiteX2" fmla="*/ 3381413 w 3381413"/>
                <a:gd name="connsiteY2" fmla="*/ 576000 h 576000"/>
                <a:gd name="connsiteX3" fmla="*/ 0 w 3381413"/>
                <a:gd name="connsiteY3" fmla="*/ 576000 h 576000"/>
                <a:gd name="connsiteX4" fmla="*/ 0 w 3381413"/>
                <a:gd name="connsiteY4" fmla="*/ 0 h 57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576000">
                  <a:moveTo>
                    <a:pt x="0" y="0"/>
                  </a:moveTo>
                  <a:lnTo>
                    <a:pt x="3381413" y="0"/>
                  </a:lnTo>
                  <a:lnTo>
                    <a:pt x="3381413" y="576000"/>
                  </a:lnTo>
                  <a:lnTo>
                    <a:pt x="0" y="576000"/>
                  </a:lnTo>
                  <a:lnTo>
                    <a:pt x="0" y="0"/>
                  </a:lnTo>
                  <a:close/>
                </a:path>
              </a:pathLst>
            </a:custGeom>
            <a:solidFill>
              <a:srgbClr val="E0606C"/>
            </a:solidFill>
            <a:ln>
              <a:solidFill>
                <a:srgbClr val="CC0066"/>
              </a:solidFill>
            </a:ln>
          </p:spPr>
          <p:style>
            <a:lnRef idx="1">
              <a:schemeClr val="accent6"/>
            </a:lnRef>
            <a:fillRef idx="2">
              <a:schemeClr val="accent6"/>
            </a:fillRef>
            <a:effectRef idx="1">
              <a:schemeClr val="accent6"/>
            </a:effectRef>
            <a:fontRef idx="minor">
              <a:schemeClr val="dk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200" b="1" kern="1200" dirty="0">
                  <a:solidFill>
                    <a:schemeClr val="accent2">
                      <a:lumMod val="20000"/>
                      <a:lumOff val="80000"/>
                    </a:schemeClr>
                  </a:solidFill>
                  <a:latin typeface="微軟正黑體" panose="020B0604030504040204" pitchFamily="34" charset="-120"/>
                  <a:ea typeface="微軟正黑體" panose="020B0604030504040204" pitchFamily="34" charset="-120"/>
                </a:rPr>
                <a:t>紅單管理</a:t>
              </a:r>
            </a:p>
          </p:txBody>
        </p:sp>
        <p:sp>
          <p:nvSpPr>
            <p:cNvPr id="9" name="手繪多邊形 8"/>
            <p:cNvSpPr/>
            <p:nvPr/>
          </p:nvSpPr>
          <p:spPr>
            <a:xfrm>
              <a:off x="1257749" y="1473756"/>
              <a:ext cx="3456806" cy="3456384"/>
            </a:xfrm>
            <a:custGeom>
              <a:avLst/>
              <a:gdLst>
                <a:gd name="connsiteX0" fmla="*/ 0 w 3381413"/>
                <a:gd name="connsiteY0" fmla="*/ 0 h 3239099"/>
                <a:gd name="connsiteX1" fmla="*/ 3381413 w 3381413"/>
                <a:gd name="connsiteY1" fmla="*/ 0 h 3239099"/>
                <a:gd name="connsiteX2" fmla="*/ 3381413 w 3381413"/>
                <a:gd name="connsiteY2" fmla="*/ 3239099 h 3239099"/>
                <a:gd name="connsiteX3" fmla="*/ 0 w 3381413"/>
                <a:gd name="connsiteY3" fmla="*/ 3239099 h 3239099"/>
                <a:gd name="connsiteX4" fmla="*/ 0 w 3381413"/>
                <a:gd name="connsiteY4" fmla="*/ 0 h 323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3239099">
                  <a:moveTo>
                    <a:pt x="0" y="0"/>
                  </a:moveTo>
                  <a:lnTo>
                    <a:pt x="3381413" y="0"/>
                  </a:lnTo>
                  <a:lnTo>
                    <a:pt x="3381413" y="3239099"/>
                  </a:lnTo>
                  <a:lnTo>
                    <a:pt x="0" y="3239099"/>
                  </a:lnTo>
                  <a:lnTo>
                    <a:pt x="0" y="0"/>
                  </a:lnTo>
                  <a:close/>
                </a:path>
              </a:pathLst>
            </a:custGeom>
            <a:solidFill>
              <a:srgbClr val="FAE6E8"/>
            </a:solidFill>
            <a:ln>
              <a:solidFill>
                <a:srgbClr val="FFCCFF"/>
              </a:solidFill>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42240" bIns="160020" numCol="1" spcCol="1270" anchor="t" anchorCtr="0">
              <a:noAutofit/>
            </a:bodyPr>
            <a:lstStyle/>
            <a:p>
              <a:pPr marL="804863" lvl="1" indent="-249238" algn="just" defTabSz="889000">
                <a:lnSpc>
                  <a:spcPts val="200"/>
                </a:lnSpc>
                <a:buClr>
                  <a:schemeClr val="accent3">
                    <a:lumMod val="50000"/>
                  </a:schemeClr>
                </a:buClr>
              </a:pP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buClr>
                  <a:schemeClr val="accent3">
                    <a:lumMod val="50000"/>
                  </a:schemeClr>
                </a:buClr>
              </a:pP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12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en-US" altLang="zh-TW"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2</a:t>
              </a:r>
              <a:r>
                <a:rPr lang="zh-TW" altLang="en-US"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要：書面、載明標的及金額</a:t>
              </a:r>
              <a:r>
                <a:rPr lang="zh-TW" altLang="en-US" b="0" i="0" kern="1200" dirty="0">
                  <a:solidFill>
                    <a:schemeClr val="tx2">
                      <a:lumMod val="75000"/>
                    </a:schemeClr>
                  </a:solidFill>
                  <a:latin typeface="微軟正黑體" panose="020B0604030504040204" pitchFamily="34" charset="-120"/>
                  <a:ea typeface="微軟正黑體" panose="020B0604030504040204" pitchFamily="34" charset="-120"/>
                </a:rPr>
                <a:t>。</a:t>
              </a: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不：不得保留出售或簽約、不得不利買受人約定、買方不得轉售第三人。</a:t>
              </a:r>
              <a:r>
                <a:rPr lang="zh-TW" altLang="en-US" b="0" i="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b="0" i="0" kern="1200" dirty="0">
                <a:solidFill>
                  <a:schemeClr val="tx2">
                    <a:lumMod val="75000"/>
                  </a:schemeClr>
                </a:solidFill>
                <a:latin typeface="微軟正黑體" panose="020B0604030504040204" pitchFamily="34" charset="-120"/>
                <a:ea typeface="微軟正黑體" panose="020B0604030504040204" pitchFamily="34" charset="-120"/>
              </a:endParaRPr>
            </a:p>
            <a:p>
              <a:pPr marL="228600" lvl="1" indent="0" algn="l" defTabSz="889000">
                <a:spcBef>
                  <a:spcPts val="900"/>
                </a:spcBef>
              </a:pPr>
              <a:r>
                <a:rPr lang="zh-TW" altLang="en-US" sz="2000" b="0" i="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sz="2000" dirty="0">
                <a:solidFill>
                  <a:schemeClr val="tx2">
                    <a:lumMod val="75000"/>
                  </a:schemeClr>
                </a:solidFill>
                <a:latin typeface="微軟正黑體" panose="020B0604030504040204" pitchFamily="34" charset="-120"/>
                <a:ea typeface="微軟正黑體" panose="020B0604030504040204" pitchFamily="34" charset="-120"/>
              </a:endParaRPr>
            </a:p>
            <a:p>
              <a:pPr marL="804863" lvl="1" indent="-249238" algn="just" defTabSz="889000">
                <a:buClr>
                  <a:schemeClr val="accent3">
                    <a:lumMod val="50000"/>
                  </a:schemeClr>
                </a:buClr>
              </a:pPr>
              <a:endParaRPr lang="en-US" altLang="zh-TW"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buClr>
                  <a:schemeClr val="accent3">
                    <a:lumMod val="50000"/>
                  </a:schemeClr>
                </a:buClr>
              </a:pPr>
              <a:endParaRPr lang="en-US" altLang="zh-TW"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lnSpc>
                  <a:spcPts val="400"/>
                </a:lnSpc>
                <a:buClr>
                  <a:schemeClr val="accent3">
                    <a:lumMod val="50000"/>
                  </a:schemeClr>
                </a:buClr>
              </a:pPr>
              <a:endParaRPr lang="en-US" altLang="zh-TW"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lnSpc>
                  <a:spcPts val="400"/>
                </a:lnSpc>
                <a:buClr>
                  <a:schemeClr val="accent3">
                    <a:lumMod val="50000"/>
                  </a:schemeClr>
                </a:buClr>
              </a:pPr>
              <a:endParaRPr lang="en-US" altLang="zh-TW"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lnSpc>
                  <a:spcPts val="400"/>
                </a:lnSpc>
                <a:buClr>
                  <a:schemeClr val="accent3">
                    <a:lumMod val="50000"/>
                  </a:schemeClr>
                </a:buClr>
              </a:pPr>
              <a:endParaRPr lang="en-US" altLang="zh-TW"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建物出賣人</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or</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 轉售紅單者</a:t>
              </a: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endParaRPr lang="zh-TW" altLang="en-US" sz="1600" b="0" i="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6" name="文字方塊 15"/>
          <p:cNvSpPr txBox="1"/>
          <p:nvPr/>
        </p:nvSpPr>
        <p:spPr>
          <a:xfrm>
            <a:off x="755576" y="1563638"/>
            <a:ext cx="382900" cy="400110"/>
          </a:xfrm>
          <a:prstGeom prst="rect">
            <a:avLst/>
          </a:prstGeom>
          <a:solidFill>
            <a:srgbClr val="FF00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事</a:t>
            </a:r>
          </a:p>
        </p:txBody>
      </p:sp>
      <p:sp>
        <p:nvSpPr>
          <p:cNvPr id="17" name="文字方塊 16"/>
          <p:cNvSpPr txBox="1"/>
          <p:nvPr/>
        </p:nvSpPr>
        <p:spPr>
          <a:xfrm>
            <a:off x="775230" y="3827824"/>
            <a:ext cx="382900" cy="400110"/>
          </a:xfrm>
          <a:prstGeom prst="rect">
            <a:avLst/>
          </a:prstGeom>
          <a:solidFill>
            <a:srgbClr val="FF00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人</a:t>
            </a:r>
          </a:p>
        </p:txBody>
      </p:sp>
      <p:sp>
        <p:nvSpPr>
          <p:cNvPr id="10" name="圓角矩形 9"/>
          <p:cNvSpPr/>
          <p:nvPr/>
        </p:nvSpPr>
        <p:spPr>
          <a:xfrm>
            <a:off x="1619672" y="3135778"/>
            <a:ext cx="6696744" cy="756000"/>
          </a:xfrm>
          <a:prstGeom prst="roundRect">
            <a:avLst/>
          </a:prstGeom>
          <a:solidFill>
            <a:srgbClr val="FFFFFF"/>
          </a:solidFill>
          <a:ln>
            <a:solidFill>
              <a:srgbClr val="D67F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latinLnBrk="0"/>
            <a:r>
              <a:rPr lang="zh-TW" altLang="en-US" sz="1600" dirty="0">
                <a:latin typeface="微軟正黑體 Light" panose="020B0304030504040204" pitchFamily="34" charset="-120"/>
                <a:ea typeface="微軟正黑體 Light" panose="020B0304030504040204" pitchFamily="34" charset="-120"/>
              </a:rPr>
              <a:t>     此價位需經公司同意始可出售，不同意原金無息退還，無條件解約。</a:t>
            </a:r>
            <a:endParaRPr lang="en-US" altLang="zh-TW" sz="1600" dirty="0">
              <a:latin typeface="微軟正黑體 Light" panose="020B0304030504040204" pitchFamily="34" charset="-120"/>
              <a:ea typeface="微軟正黑體 Light" panose="020B0304030504040204" pitchFamily="34" charset="-120"/>
            </a:endParaRPr>
          </a:p>
          <a:p>
            <a:pPr latinLnBrk="0">
              <a:spcBef>
                <a:spcPts val="600"/>
              </a:spcBef>
            </a:pPr>
            <a:r>
              <a:rPr lang="zh-TW" altLang="en-US" sz="1600" dirty="0">
                <a:latin typeface="微軟正黑體 Light" panose="020B0304030504040204" pitchFamily="34" charset="-120"/>
                <a:ea typeface="微軟正黑體 Light" panose="020B0304030504040204" pitchFamily="34" charset="-120"/>
              </a:rPr>
              <a:t>     訂購戶未於</a:t>
            </a:r>
            <a:r>
              <a:rPr lang="en-US" altLang="zh-TW" sz="1600" dirty="0">
                <a:latin typeface="微軟正黑體 Light" panose="020B0304030504040204" pitchFamily="34" charset="-120"/>
                <a:ea typeface="微軟正黑體 Light" panose="020B0304030504040204" pitchFamily="34" charset="-120"/>
              </a:rPr>
              <a:t>XX</a:t>
            </a:r>
            <a:r>
              <a:rPr lang="zh-TW" altLang="en-US" sz="1600" dirty="0">
                <a:latin typeface="微軟正黑體 Light" panose="020B0304030504040204" pitchFamily="34" charset="-120"/>
                <a:ea typeface="微軟正黑體 Light" panose="020B0304030504040204" pitchFamily="34" charset="-120"/>
              </a:rPr>
              <a:t>月</a:t>
            </a:r>
            <a:r>
              <a:rPr lang="en-US" altLang="zh-TW" sz="1600" dirty="0">
                <a:latin typeface="微軟正黑體 Light" panose="020B0304030504040204" pitchFamily="34" charset="-120"/>
                <a:ea typeface="微軟正黑體 Light" panose="020B0304030504040204" pitchFamily="34" charset="-120"/>
              </a:rPr>
              <a:t>XX</a:t>
            </a:r>
            <a:r>
              <a:rPr lang="zh-TW" altLang="en-US" sz="1600" dirty="0">
                <a:latin typeface="微軟正黑體 Light" panose="020B0304030504040204" pitchFamily="34" charset="-120"/>
                <a:ea typeface="微軟正黑體 Light" panose="020B0304030504040204" pitchFamily="34" charset="-120"/>
              </a:rPr>
              <a:t>日前繳足訂金或簽約，預繳金同意由建商沒收。</a:t>
            </a:r>
          </a:p>
        </p:txBody>
      </p:sp>
      <p:pic>
        <p:nvPicPr>
          <p:cNvPr id="11" name="圖片 10"/>
          <p:cNvPicPr>
            <a:picLocks noChangeAspect="1"/>
          </p:cNvPicPr>
          <p:nvPr/>
        </p:nvPicPr>
        <p:blipFill rotWithShape="1">
          <a:blip r:embed="rId2" cstate="print">
            <a:extLst>
              <a:ext uri="{28A0092B-C50C-407E-A947-70E740481C1C}">
                <a14:useLocalDpi xmlns:a14="http://schemas.microsoft.com/office/drawing/2010/main" val="0"/>
              </a:ext>
            </a:extLst>
          </a:blip>
          <a:srcRect l="52372" t="28681" r="30016" b="53674"/>
          <a:stretch/>
        </p:blipFill>
        <p:spPr>
          <a:xfrm>
            <a:off x="1738078" y="3219822"/>
            <a:ext cx="287504" cy="288032"/>
          </a:xfrm>
          <a:prstGeom prst="rect">
            <a:avLst/>
          </a:prstGeom>
        </p:spPr>
      </p:pic>
      <p:pic>
        <p:nvPicPr>
          <p:cNvPr id="14" name="圖片 13"/>
          <p:cNvPicPr>
            <a:picLocks noChangeAspect="1"/>
          </p:cNvPicPr>
          <p:nvPr/>
        </p:nvPicPr>
        <p:blipFill rotWithShape="1">
          <a:blip r:embed="rId3" cstate="print">
            <a:extLst>
              <a:ext uri="{28A0092B-C50C-407E-A947-70E740481C1C}">
                <a14:useLocalDpi xmlns:a14="http://schemas.microsoft.com/office/drawing/2010/main" val="0"/>
              </a:ext>
            </a:extLst>
          </a:blip>
          <a:srcRect l="52372" t="28681" r="30016" b="53674"/>
          <a:stretch/>
        </p:blipFill>
        <p:spPr>
          <a:xfrm>
            <a:off x="1735444" y="3522920"/>
            <a:ext cx="288032" cy="288561"/>
          </a:xfrm>
          <a:prstGeom prst="rect">
            <a:avLst/>
          </a:prstGeom>
        </p:spPr>
      </p:pic>
      <p:pic>
        <p:nvPicPr>
          <p:cNvPr id="12" name="圖片 11"/>
          <p:cNvPicPr>
            <a:picLocks noChangeAspect="1"/>
          </p:cNvPicPr>
          <p:nvPr/>
        </p:nvPicPr>
        <p:blipFill>
          <a:blip r:embed="rId4"/>
          <a:stretch>
            <a:fillRect/>
          </a:stretch>
        </p:blipFill>
        <p:spPr>
          <a:xfrm>
            <a:off x="7615718" y="4824185"/>
            <a:ext cx="969348" cy="103641"/>
          </a:xfrm>
          <a:prstGeom prst="rect">
            <a:avLst/>
          </a:prstGeom>
        </p:spPr>
      </p:pic>
    </p:spTree>
    <p:extLst>
      <p:ext uri="{BB962C8B-B14F-4D97-AF65-F5344CB8AC3E}">
        <p14:creationId xmlns:p14="http://schemas.microsoft.com/office/powerpoint/2010/main" val="3320404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預售屋銷售行為管理</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19</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518744" y="1055584"/>
            <a:ext cx="7977184" cy="3852055"/>
            <a:chOff x="1258075" y="1066800"/>
            <a:chExt cx="3456806" cy="3852055"/>
          </a:xfrm>
        </p:grpSpPr>
        <p:sp>
          <p:nvSpPr>
            <p:cNvPr id="6" name="手繪多邊形 5"/>
            <p:cNvSpPr/>
            <p:nvPr/>
          </p:nvSpPr>
          <p:spPr>
            <a:xfrm>
              <a:off x="1259633" y="1066800"/>
              <a:ext cx="3455248" cy="478963"/>
            </a:xfrm>
            <a:custGeom>
              <a:avLst/>
              <a:gdLst>
                <a:gd name="connsiteX0" fmla="*/ 0 w 3381413"/>
                <a:gd name="connsiteY0" fmla="*/ 0 h 576000"/>
                <a:gd name="connsiteX1" fmla="*/ 3381413 w 3381413"/>
                <a:gd name="connsiteY1" fmla="*/ 0 h 576000"/>
                <a:gd name="connsiteX2" fmla="*/ 3381413 w 3381413"/>
                <a:gd name="connsiteY2" fmla="*/ 576000 h 576000"/>
                <a:gd name="connsiteX3" fmla="*/ 0 w 3381413"/>
                <a:gd name="connsiteY3" fmla="*/ 576000 h 576000"/>
                <a:gd name="connsiteX4" fmla="*/ 0 w 3381413"/>
                <a:gd name="connsiteY4" fmla="*/ 0 h 57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576000">
                  <a:moveTo>
                    <a:pt x="0" y="0"/>
                  </a:moveTo>
                  <a:lnTo>
                    <a:pt x="3381413" y="0"/>
                  </a:lnTo>
                  <a:lnTo>
                    <a:pt x="3381413" y="576000"/>
                  </a:lnTo>
                  <a:lnTo>
                    <a:pt x="0" y="576000"/>
                  </a:lnTo>
                  <a:lnTo>
                    <a:pt x="0" y="0"/>
                  </a:lnTo>
                  <a:close/>
                </a:path>
              </a:pathLst>
            </a:custGeom>
            <a:solidFill>
              <a:srgbClr val="E0606C"/>
            </a:solidFill>
            <a:ln>
              <a:solidFill>
                <a:srgbClr val="CC0066"/>
              </a:solidFill>
            </a:ln>
          </p:spPr>
          <p:style>
            <a:lnRef idx="1">
              <a:schemeClr val="accent6"/>
            </a:lnRef>
            <a:fillRef idx="2">
              <a:schemeClr val="accent6"/>
            </a:fillRef>
            <a:effectRef idx="1">
              <a:schemeClr val="accent6"/>
            </a:effectRef>
            <a:fontRef idx="minor">
              <a:schemeClr val="dk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200" b="1" kern="1200" dirty="0">
                  <a:solidFill>
                    <a:schemeClr val="accent2">
                      <a:lumMod val="20000"/>
                      <a:lumOff val="80000"/>
                    </a:schemeClr>
                  </a:solidFill>
                  <a:latin typeface="微軟正黑體" panose="020B0604030504040204" pitchFamily="34" charset="-120"/>
                  <a:ea typeface="微軟正黑體" panose="020B0604030504040204" pitchFamily="34" charset="-120"/>
                </a:rPr>
                <a:t>紅單管理</a:t>
              </a:r>
            </a:p>
          </p:txBody>
        </p:sp>
        <p:sp>
          <p:nvSpPr>
            <p:cNvPr id="9" name="手繪多邊形 8"/>
            <p:cNvSpPr/>
            <p:nvPr/>
          </p:nvSpPr>
          <p:spPr>
            <a:xfrm>
              <a:off x="1258075" y="1462471"/>
              <a:ext cx="3456806" cy="3456384"/>
            </a:xfrm>
            <a:custGeom>
              <a:avLst/>
              <a:gdLst>
                <a:gd name="connsiteX0" fmla="*/ 0 w 3381413"/>
                <a:gd name="connsiteY0" fmla="*/ 0 h 3239099"/>
                <a:gd name="connsiteX1" fmla="*/ 3381413 w 3381413"/>
                <a:gd name="connsiteY1" fmla="*/ 0 h 3239099"/>
                <a:gd name="connsiteX2" fmla="*/ 3381413 w 3381413"/>
                <a:gd name="connsiteY2" fmla="*/ 3239099 h 3239099"/>
                <a:gd name="connsiteX3" fmla="*/ 0 w 3381413"/>
                <a:gd name="connsiteY3" fmla="*/ 3239099 h 3239099"/>
                <a:gd name="connsiteX4" fmla="*/ 0 w 3381413"/>
                <a:gd name="connsiteY4" fmla="*/ 0 h 323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3239099">
                  <a:moveTo>
                    <a:pt x="0" y="0"/>
                  </a:moveTo>
                  <a:lnTo>
                    <a:pt x="3381413" y="0"/>
                  </a:lnTo>
                  <a:lnTo>
                    <a:pt x="3381413" y="3239099"/>
                  </a:lnTo>
                  <a:lnTo>
                    <a:pt x="0" y="3239099"/>
                  </a:lnTo>
                  <a:lnTo>
                    <a:pt x="0" y="0"/>
                  </a:lnTo>
                  <a:close/>
                </a:path>
              </a:pathLst>
            </a:custGeom>
            <a:solidFill>
              <a:srgbClr val="FAE6E8"/>
            </a:solidFill>
            <a:ln>
              <a:solidFill>
                <a:srgbClr val="FFDDEE"/>
              </a:solidFill>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42240" bIns="160020" numCol="1" spcCol="1270" anchor="t" anchorCtr="0">
              <a:noAutofit/>
            </a:bodyPr>
            <a:lstStyle/>
            <a:p>
              <a:pPr marL="228600" lvl="1" indent="0" algn="l" defTabSz="889000">
                <a:spcBef>
                  <a:spcPts val="900"/>
                </a:spcBef>
              </a:pPr>
              <a:r>
                <a:rPr lang="zh-TW" altLang="en-US" sz="2000" b="0" i="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sz="2000" b="0" i="0" kern="1200" dirty="0">
                <a:solidFill>
                  <a:schemeClr val="tx2">
                    <a:lumMod val="75000"/>
                  </a:schemeClr>
                </a:solidFill>
                <a:latin typeface="微軟正黑體" panose="020B0604030504040204" pitchFamily="34" charset="-120"/>
                <a:ea typeface="微軟正黑體" panose="020B0604030504040204" pitchFamily="34" charset="-120"/>
              </a:endParaRPr>
            </a:p>
            <a:p>
              <a:pPr marL="228600" lvl="1" indent="0" algn="l" defTabSz="889000">
                <a:spcBef>
                  <a:spcPts val="900"/>
                </a:spcBef>
              </a:pPr>
              <a:endParaRPr lang="en-US" altLang="zh-TW" sz="2000" dirty="0">
                <a:solidFill>
                  <a:schemeClr val="tx2">
                    <a:lumMod val="75000"/>
                  </a:schemeClr>
                </a:solidFill>
                <a:latin typeface="微軟正黑體" panose="020B0604030504040204" pitchFamily="34" charset="-120"/>
                <a:ea typeface="微軟正黑體" panose="020B0604030504040204" pitchFamily="34" charset="-120"/>
              </a:endParaRPr>
            </a:p>
            <a:p>
              <a:pPr marL="804863" lvl="1" indent="-249238" algn="just" defTabSz="889000">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建物出賣人</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or</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 買方</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違反按</a:t>
              </a:r>
              <a:r>
                <a:rPr lang="zh-TW" altLang="en-US" b="1" dirty="0">
                  <a:solidFill>
                    <a:srgbClr val="FF0000"/>
                  </a:solidFill>
                  <a:latin typeface="微軟正黑體" panose="020B0604030504040204" pitchFamily="34" charset="-120"/>
                  <a:ea typeface="微軟正黑體" panose="020B0604030504040204" pitchFamily="34" charset="-120"/>
                </a:rPr>
                <a:t>戶棟</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罰</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15-100</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804863" lvl="1" indent="-249238" algn="just" defTabSz="889000">
                <a:buClr>
                  <a:schemeClr val="accent3">
                    <a:lumMod val="50000"/>
                  </a:schemeClr>
                </a:buClr>
              </a:pP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endParaRPr lang="zh-TW" altLang="en-US" sz="1600" b="0" i="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6" name="文字方塊 15"/>
          <p:cNvSpPr txBox="1"/>
          <p:nvPr/>
        </p:nvSpPr>
        <p:spPr>
          <a:xfrm>
            <a:off x="732716" y="1707654"/>
            <a:ext cx="382900" cy="400110"/>
          </a:xfrm>
          <a:prstGeom prst="rect">
            <a:avLst/>
          </a:prstGeom>
          <a:solidFill>
            <a:srgbClr val="FF00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罰</a:t>
            </a:r>
          </a:p>
        </p:txBody>
      </p:sp>
      <p:pic>
        <p:nvPicPr>
          <p:cNvPr id="10" name="圖片 9"/>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791" b="95877" l="3629" r="97602"/>
                    </a14:imgEffect>
                  </a14:imgLayer>
                </a14:imgProps>
              </a:ext>
              <a:ext uri="{28A0092B-C50C-407E-A947-70E740481C1C}">
                <a14:useLocalDpi xmlns:a14="http://schemas.microsoft.com/office/drawing/2010/main" val="0"/>
              </a:ext>
            </a:extLst>
          </a:blip>
          <a:srcRect l="12551" t="17613" r="15282"/>
          <a:stretch/>
        </p:blipFill>
        <p:spPr>
          <a:xfrm>
            <a:off x="6746452" y="1484011"/>
            <a:ext cx="1852532" cy="1695436"/>
          </a:xfrm>
          <a:prstGeom prst="rect">
            <a:avLst/>
          </a:prstGeom>
        </p:spPr>
      </p:pic>
      <p:sp>
        <p:nvSpPr>
          <p:cNvPr id="11" name="文字方塊 10"/>
          <p:cNvSpPr txBox="1"/>
          <p:nvPr/>
        </p:nvSpPr>
        <p:spPr>
          <a:xfrm>
            <a:off x="7452320" y="1628116"/>
            <a:ext cx="648072" cy="253916"/>
          </a:xfrm>
          <a:prstGeom prst="rect">
            <a:avLst/>
          </a:prstGeom>
          <a:noFill/>
        </p:spPr>
        <p:txBody>
          <a:bodyPr wrap="square" rtlCol="0">
            <a:spAutoFit/>
          </a:bodyPr>
          <a:lstStyle/>
          <a:p>
            <a:r>
              <a:rPr lang="zh-TW" altLang="en-US" sz="1050" dirty="0">
                <a:solidFill>
                  <a:schemeClr val="bg1">
                    <a:lumMod val="65000"/>
                  </a:schemeClr>
                </a:solidFill>
                <a:latin typeface="微軟正黑體" panose="020B0604030504040204" pitchFamily="34" charset="-120"/>
                <a:ea typeface="微軟正黑體" panose="020B0604030504040204" pitchFamily="34" charset="-120"/>
              </a:rPr>
              <a:t>預約單</a:t>
            </a:r>
          </a:p>
        </p:txBody>
      </p:sp>
      <p:pic>
        <p:nvPicPr>
          <p:cNvPr id="12" name="圖片 11"/>
          <p:cNvPicPr>
            <a:picLocks noChangeAspect="1"/>
          </p:cNvPicPr>
          <p:nvPr/>
        </p:nvPicPr>
        <p:blipFill>
          <a:blip r:embed="rId4">
            <a:duotone>
              <a:prstClr val="black"/>
              <a:srgbClr val="FCF7FF">
                <a:tint val="45000"/>
                <a:satMod val="400000"/>
              </a:srgbClr>
            </a:duotone>
          </a:blip>
          <a:stretch>
            <a:fillRect/>
          </a:stretch>
        </p:blipFill>
        <p:spPr>
          <a:xfrm>
            <a:off x="7491084" y="4803998"/>
            <a:ext cx="969348" cy="103641"/>
          </a:xfrm>
          <a:prstGeom prst="rect">
            <a:avLst/>
          </a:prstGeom>
        </p:spPr>
      </p:pic>
      <p:sp>
        <p:nvSpPr>
          <p:cNvPr id="14" name="圓角矩形圖說文字 13"/>
          <p:cNvSpPr/>
          <p:nvPr/>
        </p:nvSpPr>
        <p:spPr>
          <a:xfrm>
            <a:off x="899592" y="3003798"/>
            <a:ext cx="6408712" cy="1393289"/>
          </a:xfrm>
          <a:prstGeom prst="wedgeRoundRectCallout">
            <a:avLst>
              <a:gd name="adj1" fmla="val -17807"/>
              <a:gd name="adj2" fmla="val -77487"/>
              <a:gd name="adj3" fmla="val 16667"/>
            </a:avLst>
          </a:prstGeom>
          <a:solidFill>
            <a:srgbClr val="FBF6D1"/>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marL="306000" indent="-648000" latinLnBrk="0">
              <a:lnSpc>
                <a:spcPts val="2200"/>
              </a:lnSpc>
            </a:pPr>
            <a:r>
              <a:rPr lang="en-US" altLang="zh-TW" sz="1600" b="1" dirty="0">
                <a:solidFill>
                  <a:srgbClr val="FF0000"/>
                </a:solidFill>
                <a:latin typeface="微軟正黑體" panose="020B0604030504040204" pitchFamily="34" charset="-120"/>
                <a:ea typeface="微軟正黑體" panose="020B0604030504040204" pitchFamily="34" charset="-120"/>
              </a:rPr>
              <a:t>Q.  </a:t>
            </a: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預收款及購屋預約單都由代銷經紀業經手處理，如果，內容違反規定，應該以何者為處罰對象</a:t>
            </a: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a:t>
            </a:r>
          </a:p>
          <a:p>
            <a:pPr marL="342000" indent="-457200" algn="just" latinLnBrk="0">
              <a:lnSpc>
                <a:spcPts val="2200"/>
              </a:lnSpc>
              <a:spcBef>
                <a:spcPts val="300"/>
              </a:spcBef>
            </a:pPr>
            <a:r>
              <a:rPr lang="en-US" altLang="zh-TW" sz="1600" b="1" dirty="0">
                <a:solidFill>
                  <a:srgbClr val="FF0000"/>
                </a:solidFill>
                <a:latin typeface="微軟正黑體" panose="020B0604030504040204" pitchFamily="34" charset="-120"/>
                <a:ea typeface="微軟正黑體" panose="020B0604030504040204" pitchFamily="34" charset="-120"/>
              </a:rPr>
              <a:t>Q. </a:t>
            </a: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110.</a:t>
            </a:r>
            <a:r>
              <a:rPr lang="en-US" altLang="zh-TW" sz="1600" u="heavy" dirty="0">
                <a:solidFill>
                  <a:schemeClr val="tx2">
                    <a:lumMod val="75000"/>
                  </a:schemeClr>
                </a:solidFill>
                <a:uFill>
                  <a:solidFill>
                    <a:srgbClr val="FF0000"/>
                  </a:solidFill>
                </a:uFill>
                <a:latin typeface="微軟正黑體" panose="020B0604030504040204" pitchFamily="34" charset="-120"/>
                <a:ea typeface="微軟正黑體" panose="020B0604030504040204" pitchFamily="34" charset="-120"/>
              </a:rPr>
              <a:t>06.15</a:t>
            </a: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簽署購屋預約單，當天即委託仲介轉售，</a:t>
            </a: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110.07.05</a:t>
            </a:r>
            <a:r>
              <a:rPr lang="zh-TW" altLang="en-US" sz="1600" dirty="0">
                <a:solidFill>
                  <a:schemeClr val="tx2">
                    <a:lumMod val="75000"/>
                  </a:schemeClr>
                </a:solidFill>
                <a:latin typeface="微軟正黑體" panose="020B0604030504040204" pitchFamily="34" charset="-120"/>
                <a:ea typeface="微軟正黑體" panose="020B0604030504040204" pitchFamily="34" charset="-120"/>
              </a:rPr>
              <a:t>順利找到新的買方，此時簽約轉售會受罰嗎</a:t>
            </a:r>
            <a:r>
              <a:rPr lang="en-US" altLang="zh-TW" sz="1600" dirty="0">
                <a:solidFill>
                  <a:schemeClr val="tx2">
                    <a:lumMod val="75000"/>
                  </a:schemeClr>
                </a:solidFill>
                <a:latin typeface="微軟正黑體" panose="020B0604030504040204" pitchFamily="34" charset="-120"/>
                <a:ea typeface="微軟正黑體" panose="020B0604030504040204" pitchFamily="34" charset="-120"/>
              </a:rPr>
              <a:t>?</a:t>
            </a:r>
            <a:endParaRPr lang="zh-TW" altLang="en-US" sz="160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3969152" y="3370887"/>
            <a:ext cx="2621976" cy="369332"/>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zh-TW" altLang="en-US" dirty="0">
                <a:solidFill>
                  <a:srgbClr val="FF0000"/>
                </a:solidFill>
                <a:latin typeface="Adobe 繁黑體 Std B" panose="020B0700000000000000" pitchFamily="34" charset="-120"/>
                <a:ea typeface="Adobe 繁黑體 Std B" panose="020B0700000000000000" pitchFamily="34" charset="-120"/>
              </a:rPr>
              <a:t>銷售預售屋者</a:t>
            </a:r>
            <a:r>
              <a:rPr lang="en-US" altLang="zh-TW" dirty="0">
                <a:solidFill>
                  <a:srgbClr val="FF0000"/>
                </a:solidFill>
                <a:latin typeface="Adobe 繁黑體 Std B" panose="020B0700000000000000" pitchFamily="34" charset="-120"/>
                <a:ea typeface="Adobe 繁黑體 Std B" panose="020B0700000000000000" pitchFamily="34" charset="-120"/>
              </a:rPr>
              <a:t>(</a:t>
            </a:r>
            <a:r>
              <a:rPr lang="zh-TW" altLang="en-US" dirty="0">
                <a:solidFill>
                  <a:srgbClr val="FF0000"/>
                </a:solidFill>
                <a:latin typeface="Adobe 繁黑體 Std B" panose="020B0700000000000000" pitchFamily="34" charset="-120"/>
                <a:ea typeface="Adobe 繁黑體 Std B" panose="020B0700000000000000" pitchFamily="34" charset="-120"/>
              </a:rPr>
              <a:t>出賣人</a:t>
            </a:r>
            <a:r>
              <a:rPr lang="en-US" altLang="zh-TW" dirty="0">
                <a:solidFill>
                  <a:srgbClr val="FF0000"/>
                </a:solidFill>
                <a:latin typeface="Adobe 繁黑體 Std B" panose="020B0700000000000000" pitchFamily="34" charset="-120"/>
                <a:ea typeface="Adobe 繁黑體 Std B" panose="020B0700000000000000" pitchFamily="34" charset="-120"/>
              </a:rPr>
              <a:t>)</a:t>
            </a:r>
            <a:endParaRPr lang="zh-TW" altLang="en-US" dirty="0">
              <a:solidFill>
                <a:srgbClr val="FF0000"/>
              </a:solidFill>
              <a:latin typeface="Adobe 繁黑體 Std B" panose="020B0700000000000000" pitchFamily="34" charset="-120"/>
              <a:ea typeface="Adobe 繁黑體 Std B" panose="020B0700000000000000" pitchFamily="34" charset="-120"/>
            </a:endParaRPr>
          </a:p>
        </p:txBody>
      </p:sp>
      <p:sp>
        <p:nvSpPr>
          <p:cNvPr id="17" name="矩形 16"/>
          <p:cNvSpPr/>
          <p:nvPr/>
        </p:nvSpPr>
        <p:spPr>
          <a:xfrm>
            <a:off x="5040804" y="3976495"/>
            <a:ext cx="683324" cy="369332"/>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dirty="0">
                <a:solidFill>
                  <a:srgbClr val="FF0000"/>
                </a:solidFill>
                <a:latin typeface="Adobe 繁黑體 Std B" panose="020B0700000000000000" pitchFamily="34" charset="-120"/>
                <a:ea typeface="Adobe 繁黑體 Std B" panose="020B0700000000000000" pitchFamily="34" charset="-120"/>
              </a:rPr>
              <a:t>YES</a:t>
            </a:r>
            <a:endParaRPr lang="zh-TW" altLang="en-US" dirty="0">
              <a:solidFill>
                <a:srgbClr val="FF0000"/>
              </a:solidFill>
              <a:latin typeface="Adobe 繁黑體 Std B" panose="020B0700000000000000" pitchFamily="34" charset="-120"/>
              <a:ea typeface="Adobe 繁黑體 Std B" panose="020B0700000000000000" pitchFamily="34" charset="-120"/>
            </a:endParaRPr>
          </a:p>
        </p:txBody>
      </p:sp>
    </p:spTree>
    <p:extLst>
      <p:ext uri="{BB962C8B-B14F-4D97-AF65-F5344CB8AC3E}">
        <p14:creationId xmlns:p14="http://schemas.microsoft.com/office/powerpoint/2010/main" val="394443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Part2</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8612183" y="4794560"/>
            <a:ext cx="414958" cy="273844"/>
          </a:xfrm>
        </p:spPr>
        <p:txBody>
          <a:bodyPr/>
          <a:lstStyle/>
          <a:p>
            <a:fld id="{D2C41AFA-2B69-43B3-B79D-A75CCD4BFB46}" type="slidenum">
              <a:rPr lang="zh-TW" altLang="en-US" smtClean="0">
                <a:solidFill>
                  <a:prstClr val="black">
                    <a:tint val="75000"/>
                  </a:prstClr>
                </a:solidFill>
              </a:rPr>
              <a:pPr/>
              <a:t>20</a:t>
            </a:fld>
            <a:endParaRPr lang="zh-TW" altLang="en-US" dirty="0">
              <a:solidFill>
                <a:prstClr val="black">
                  <a:tint val="75000"/>
                </a:prstClr>
              </a:solidFill>
            </a:endParaRPr>
          </a:p>
        </p:txBody>
      </p:sp>
      <p:sp>
        <p:nvSpPr>
          <p:cNvPr id="7" name="矩形 6"/>
          <p:cNvSpPr/>
          <p:nvPr/>
        </p:nvSpPr>
        <p:spPr>
          <a:xfrm>
            <a:off x="179512" y="1995686"/>
            <a:ext cx="8712968" cy="36004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9" name="矩形 8"/>
          <p:cNvSpPr/>
          <p:nvPr/>
        </p:nvSpPr>
        <p:spPr>
          <a:xfrm>
            <a:off x="179512" y="3291830"/>
            <a:ext cx="8712968" cy="396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0" name="矩形 9"/>
          <p:cNvSpPr/>
          <p:nvPr/>
        </p:nvSpPr>
        <p:spPr>
          <a:xfrm>
            <a:off x="246843" y="4371950"/>
            <a:ext cx="8712968" cy="612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4" name="矩形 3"/>
          <p:cNvSpPr/>
          <p:nvPr/>
        </p:nvSpPr>
        <p:spPr>
          <a:xfrm>
            <a:off x="179512" y="1059582"/>
            <a:ext cx="8712968" cy="4001095"/>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marL="357188" indent="-357188">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Q1.7/5</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客戶付訂時，紅單所載金額金額為房</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車</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1,300</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萬元，審閱期滿</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5</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天後，約定</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7/11</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簽約，建商降價優惠消費者，契約所載合約價為房</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車</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1,200</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萬元，並請客戶簽名確認，是否違反規定？</a:t>
            </a:r>
          </a:p>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A1.</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700" b="1" dirty="0">
                <a:solidFill>
                  <a:srgbClr val="FF0000"/>
                </a:solidFill>
                <a:latin typeface="微軟正黑體" panose="020B0604030504040204" pitchFamily="34" charset="-120"/>
                <a:ea typeface="微軟正黑體" panose="020B0604030504040204" pitchFamily="34" charset="-120"/>
              </a:rPr>
              <a:t>否</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，價格雖不同，但無更不利於當事人。</a:t>
            </a:r>
          </a:p>
          <a:p>
            <a:pPr marL="357188" indent="-357188">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Q2.</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消費者堅持議價，如果賣方或代銷無法當場回覆，可否於紅單</a:t>
            </a:r>
            <a:r>
              <a:rPr lang="zh-TW" altLang="en-US" sz="1700" u="sng" dirty="0">
                <a:solidFill>
                  <a:schemeClr val="tx2">
                    <a:lumMod val="50000"/>
                  </a:schemeClr>
                </a:solidFill>
                <a:latin typeface="微軟正黑體" panose="020B0604030504040204" pitchFamily="34" charset="-120"/>
                <a:ea typeface="微軟正黑體" panose="020B0604030504040204" pitchFamily="34" charset="-120"/>
              </a:rPr>
              <a:t>附記議價之條件</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？如：賣方同意 </a:t>
            </a:r>
            <a:r>
              <a:rPr lang="en-US" altLang="zh-TW" sz="1700" dirty="0" smtClean="0">
                <a:solidFill>
                  <a:schemeClr val="tx2">
                    <a:lumMod val="50000"/>
                  </a:schemeClr>
                </a:solidFill>
                <a:latin typeface="微軟正黑體" panose="020B0604030504040204" pitchFamily="34" charset="-120"/>
                <a:ea typeface="微軟正黑體" panose="020B0604030504040204" pitchFamily="34" charset="-120"/>
              </a:rPr>
              <a:t>1,450</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萬出售，惟買方議價</a:t>
            </a:r>
            <a:r>
              <a:rPr lang="en-US" altLang="zh-TW" sz="1700" dirty="0" smtClean="0">
                <a:solidFill>
                  <a:schemeClr val="tx2">
                    <a:lumMod val="50000"/>
                  </a:schemeClr>
                </a:solidFill>
                <a:latin typeface="微軟正黑體" panose="020B0604030504040204" pitchFamily="34" charset="-120"/>
                <a:ea typeface="微軟正黑體" panose="020B0604030504040204" pitchFamily="34" charset="-120"/>
              </a:rPr>
              <a:t>1,400</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萬，若賣方不同意</a:t>
            </a:r>
            <a:r>
              <a:rPr lang="en-US" altLang="zh-TW" sz="1700" dirty="0" smtClean="0">
                <a:solidFill>
                  <a:schemeClr val="tx2">
                    <a:lumMod val="50000"/>
                  </a:schemeClr>
                </a:solidFill>
                <a:latin typeface="微軟正黑體" panose="020B0604030504040204" pitchFamily="34" charset="-120"/>
                <a:ea typeface="微軟正黑體" panose="020B0604030504040204" pitchFamily="34" charset="-120"/>
              </a:rPr>
              <a:t>1,400</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萬成交，則買方有權主張無條件解除本保留權利，保留金全數返還。</a:t>
            </a:r>
          </a:p>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A2.</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 </a:t>
            </a:r>
            <a:r>
              <a:rPr lang="zh-TW" altLang="en-US" sz="1700" b="1" dirty="0">
                <a:solidFill>
                  <a:srgbClr val="FF0000"/>
                </a:solidFill>
                <a:latin typeface="微軟正黑體" panose="020B0604030504040204" pitchFamily="34" charset="-120"/>
                <a:ea typeface="微軟正黑體" panose="020B0604030504040204" pitchFamily="34" charset="-120"/>
              </a:rPr>
              <a:t>否</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，議價之條件載入紅單，建商未承諾買方之價格，違反不得保留簽約權之規定。</a:t>
            </a:r>
            <a:endParaRPr lang="en-US"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357188" indent="-357188">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Q3.</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銷售有時會代親屬或朋友代為簽訂紅單，以致簽約人不同，是否違反紅單不得轉售第三人之規定？</a:t>
            </a:r>
          </a:p>
          <a:p>
            <a:pPr marL="357188" indent="-357188">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A3. </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紅單與實際簽約人非同一人，若能證明</a:t>
            </a:r>
            <a:r>
              <a:rPr lang="zh-TW" altLang="en-US" sz="1700" b="1" dirty="0">
                <a:solidFill>
                  <a:srgbClr val="FF0000"/>
                </a:solidFill>
                <a:latin typeface="微軟正黑體" panose="020B0604030504040204" pitchFamily="34" charset="-120"/>
                <a:ea typeface="微軟正黑體" panose="020B0604030504040204" pitchFamily="34" charset="-120"/>
              </a:rPr>
              <a:t>親屬</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關係可推定無對價，屬</a:t>
            </a:r>
            <a:r>
              <a:rPr lang="zh-TW" altLang="en-US" sz="1700" b="1" dirty="0">
                <a:solidFill>
                  <a:srgbClr val="FF0000"/>
                </a:solidFill>
                <a:latin typeface="微軟正黑體" panose="020B0604030504040204" pitchFamily="34" charset="-120"/>
                <a:ea typeface="微軟正黑體" panose="020B0604030504040204" pitchFamily="34" charset="-120"/>
              </a:rPr>
              <a:t>例外</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，若為</a:t>
            </a:r>
            <a:r>
              <a:rPr lang="zh-TW" altLang="en-US" sz="1700" b="1" dirty="0">
                <a:solidFill>
                  <a:srgbClr val="0070C0"/>
                </a:solidFill>
                <a:latin typeface="微軟正黑體" panose="020B0604030504040204" pitchFamily="34" charset="-120"/>
                <a:ea typeface="微軟正黑體" panose="020B0604030504040204" pitchFamily="34" charset="-120"/>
              </a:rPr>
              <a:t>朋友</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應於簽訂紅單時併同</a:t>
            </a:r>
            <a:r>
              <a:rPr lang="zh-TW" altLang="en-US" sz="1700" dirty="0">
                <a:solidFill>
                  <a:srgbClr val="0070C0"/>
                </a:solidFill>
                <a:latin typeface="微軟正黑體" panose="020B0604030504040204" pitchFamily="34" charset="-120"/>
                <a:ea typeface="微軟正黑體" panose="020B0604030504040204" pitchFamily="34" charset="-120"/>
              </a:rPr>
              <a:t>出具</a:t>
            </a:r>
            <a:r>
              <a:rPr lang="zh-TW" altLang="en-US" sz="1700" b="1" dirty="0">
                <a:solidFill>
                  <a:srgbClr val="0070C0"/>
                </a:solidFill>
                <a:latin typeface="微軟正黑體" panose="020B0604030504040204" pitchFamily="34" charset="-120"/>
                <a:ea typeface="微軟正黑體" panose="020B0604030504040204" pitchFamily="34" charset="-120"/>
              </a:rPr>
              <a:t>委託書</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275064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5621290" y="1882611"/>
            <a:ext cx="3487214" cy="2993395"/>
          </a:xfrm>
          <a:prstGeom prst="rect">
            <a:avLst/>
          </a:prstGeom>
        </p:spPr>
      </p:pic>
      <p:grpSp>
        <p:nvGrpSpPr>
          <p:cNvPr id="9" name="组合 48">
            <a:extLst>
              <a:ext uri="{FF2B5EF4-FFF2-40B4-BE49-F238E27FC236}">
                <a16:creationId xmlns:a16="http://schemas.microsoft.com/office/drawing/2014/main" id="{8E8C045C-0EE3-4BF5-A3A4-43E6B46253A1}"/>
              </a:ext>
            </a:extLst>
          </p:cNvPr>
          <p:cNvGrpSpPr/>
          <p:nvPr/>
        </p:nvGrpSpPr>
        <p:grpSpPr>
          <a:xfrm>
            <a:off x="3945771" y="2643758"/>
            <a:ext cx="1662207" cy="934623"/>
            <a:chOff x="4733020" y="4631517"/>
            <a:chExt cx="2265032" cy="1273578"/>
          </a:xfrm>
        </p:grpSpPr>
        <p:grpSp>
          <p:nvGrpSpPr>
            <p:cNvPr id="10" name="组合 49">
              <a:extLst>
                <a:ext uri="{FF2B5EF4-FFF2-40B4-BE49-F238E27FC236}">
                  <a16:creationId xmlns:a16="http://schemas.microsoft.com/office/drawing/2014/main" id="{BD0A42E8-8745-43BF-8BA4-ADFA060FE7D6}"/>
                </a:ext>
              </a:extLst>
            </p:cNvPr>
            <p:cNvGrpSpPr/>
            <p:nvPr/>
          </p:nvGrpSpPr>
          <p:grpSpPr>
            <a:xfrm>
              <a:off x="4733020" y="4631517"/>
              <a:ext cx="2265032" cy="190910"/>
              <a:chOff x="4081346" y="4795024"/>
              <a:chExt cx="2265032" cy="190910"/>
            </a:xfrm>
            <a:solidFill>
              <a:schemeClr val="accent2"/>
            </a:solidFill>
          </p:grpSpPr>
          <p:sp>
            <p:nvSpPr>
              <p:cNvPr id="41" name="椭圆 80">
                <a:extLst>
                  <a:ext uri="{FF2B5EF4-FFF2-40B4-BE49-F238E27FC236}">
                    <a16:creationId xmlns:a16="http://schemas.microsoft.com/office/drawing/2014/main" id="{FA895735-DE8B-4674-8F8E-C9F7D4F16F95}"/>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81">
                <a:extLst>
                  <a:ext uri="{FF2B5EF4-FFF2-40B4-BE49-F238E27FC236}">
                    <a16:creationId xmlns:a16="http://schemas.microsoft.com/office/drawing/2014/main" id="{F57104D7-962A-4B1C-AAFD-592307742629}"/>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82">
                <a:extLst>
                  <a:ext uri="{FF2B5EF4-FFF2-40B4-BE49-F238E27FC236}">
                    <a16:creationId xmlns:a16="http://schemas.microsoft.com/office/drawing/2014/main" id="{853332F5-A38B-4BE7-97F3-F7E28FA79A5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83">
                <a:extLst>
                  <a:ext uri="{FF2B5EF4-FFF2-40B4-BE49-F238E27FC236}">
                    <a16:creationId xmlns:a16="http://schemas.microsoft.com/office/drawing/2014/main" id="{AC38118A-964A-447D-8F19-08DD2CA7D36D}"/>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84">
                <a:extLst>
                  <a:ext uri="{FF2B5EF4-FFF2-40B4-BE49-F238E27FC236}">
                    <a16:creationId xmlns:a16="http://schemas.microsoft.com/office/drawing/2014/main" id="{5286D498-7ADC-428B-961B-D1F85D4794A3}"/>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85">
                <a:extLst>
                  <a:ext uri="{FF2B5EF4-FFF2-40B4-BE49-F238E27FC236}">
                    <a16:creationId xmlns:a16="http://schemas.microsoft.com/office/drawing/2014/main" id="{E06937EF-118A-4B76-A921-1D02E60F7AD3}"/>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86">
                <a:extLst>
                  <a:ext uri="{FF2B5EF4-FFF2-40B4-BE49-F238E27FC236}">
                    <a16:creationId xmlns:a16="http://schemas.microsoft.com/office/drawing/2014/main" id="{3D27FEDE-74AD-47D1-A061-38F8A5661F61}"/>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50">
              <a:extLst>
                <a:ext uri="{FF2B5EF4-FFF2-40B4-BE49-F238E27FC236}">
                  <a16:creationId xmlns:a16="http://schemas.microsoft.com/office/drawing/2014/main" id="{08F45B26-801C-4E86-B33C-88150579C4CE}"/>
                </a:ext>
              </a:extLst>
            </p:cNvPr>
            <p:cNvGrpSpPr/>
            <p:nvPr/>
          </p:nvGrpSpPr>
          <p:grpSpPr>
            <a:xfrm>
              <a:off x="4733020" y="4992670"/>
              <a:ext cx="2265032" cy="190910"/>
              <a:chOff x="4081346" y="4795024"/>
              <a:chExt cx="2265032" cy="190910"/>
            </a:xfrm>
            <a:solidFill>
              <a:schemeClr val="accent2"/>
            </a:solidFill>
          </p:grpSpPr>
          <p:sp>
            <p:nvSpPr>
              <p:cNvPr id="32" name="椭圆 71">
                <a:extLst>
                  <a:ext uri="{FF2B5EF4-FFF2-40B4-BE49-F238E27FC236}">
                    <a16:creationId xmlns:a16="http://schemas.microsoft.com/office/drawing/2014/main" id="{99572E40-9FE6-4717-B405-C3A727B40627}"/>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72">
                <a:extLst>
                  <a:ext uri="{FF2B5EF4-FFF2-40B4-BE49-F238E27FC236}">
                    <a16:creationId xmlns:a16="http://schemas.microsoft.com/office/drawing/2014/main" id="{6D9AE392-718E-4788-81F6-E9976424121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73">
                <a:extLst>
                  <a:ext uri="{FF2B5EF4-FFF2-40B4-BE49-F238E27FC236}">
                    <a16:creationId xmlns:a16="http://schemas.microsoft.com/office/drawing/2014/main" id="{D7D58D48-FED0-4392-AA37-C127C4197B8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74">
                <a:extLst>
                  <a:ext uri="{FF2B5EF4-FFF2-40B4-BE49-F238E27FC236}">
                    <a16:creationId xmlns:a16="http://schemas.microsoft.com/office/drawing/2014/main" id="{7CF88929-0D35-40CE-BCE4-6A46C2DD13C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75">
                <a:extLst>
                  <a:ext uri="{FF2B5EF4-FFF2-40B4-BE49-F238E27FC236}">
                    <a16:creationId xmlns:a16="http://schemas.microsoft.com/office/drawing/2014/main" id="{216D5B01-19B3-4D76-AF66-E62B44C5D4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76">
                <a:extLst>
                  <a:ext uri="{FF2B5EF4-FFF2-40B4-BE49-F238E27FC236}">
                    <a16:creationId xmlns:a16="http://schemas.microsoft.com/office/drawing/2014/main" id="{5AD85234-B6EA-40FA-BE5A-2F5D806DD1D4}"/>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77">
                <a:extLst>
                  <a:ext uri="{FF2B5EF4-FFF2-40B4-BE49-F238E27FC236}">
                    <a16:creationId xmlns:a16="http://schemas.microsoft.com/office/drawing/2014/main" id="{74FA8F67-E852-44DB-984B-7189B0801BE6}"/>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51">
              <a:extLst>
                <a:ext uri="{FF2B5EF4-FFF2-40B4-BE49-F238E27FC236}">
                  <a16:creationId xmlns:a16="http://schemas.microsoft.com/office/drawing/2014/main" id="{31B08C80-56D3-4B8B-9A43-B45427E861FA}"/>
                </a:ext>
              </a:extLst>
            </p:cNvPr>
            <p:cNvGrpSpPr/>
            <p:nvPr/>
          </p:nvGrpSpPr>
          <p:grpSpPr>
            <a:xfrm>
              <a:off x="4733020" y="5353823"/>
              <a:ext cx="2265032" cy="190910"/>
              <a:chOff x="4081346" y="4795024"/>
              <a:chExt cx="2265032" cy="190910"/>
            </a:xfrm>
            <a:solidFill>
              <a:schemeClr val="accent2"/>
            </a:solidFill>
          </p:grpSpPr>
          <p:sp>
            <p:nvSpPr>
              <p:cNvPr id="23" name="椭圆 62">
                <a:extLst>
                  <a:ext uri="{FF2B5EF4-FFF2-40B4-BE49-F238E27FC236}">
                    <a16:creationId xmlns:a16="http://schemas.microsoft.com/office/drawing/2014/main" id="{7939FE44-F24C-4EF4-BB13-2B0327E7B278}"/>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63">
                <a:extLst>
                  <a:ext uri="{FF2B5EF4-FFF2-40B4-BE49-F238E27FC236}">
                    <a16:creationId xmlns:a16="http://schemas.microsoft.com/office/drawing/2014/main" id="{7BC6C8CF-8F05-4B1E-B895-73928C0F0D3C}"/>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64">
                <a:extLst>
                  <a:ext uri="{FF2B5EF4-FFF2-40B4-BE49-F238E27FC236}">
                    <a16:creationId xmlns:a16="http://schemas.microsoft.com/office/drawing/2014/main" id="{DED0EE5C-F954-4107-B82E-A3243C0DDC54}"/>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65">
                <a:extLst>
                  <a:ext uri="{FF2B5EF4-FFF2-40B4-BE49-F238E27FC236}">
                    <a16:creationId xmlns:a16="http://schemas.microsoft.com/office/drawing/2014/main" id="{3C567C22-2BF7-4D59-A768-AD4E66DA65D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66">
                <a:extLst>
                  <a:ext uri="{FF2B5EF4-FFF2-40B4-BE49-F238E27FC236}">
                    <a16:creationId xmlns:a16="http://schemas.microsoft.com/office/drawing/2014/main" id="{870B056F-5469-440A-9C82-3C9BA49890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67">
                <a:extLst>
                  <a:ext uri="{FF2B5EF4-FFF2-40B4-BE49-F238E27FC236}">
                    <a16:creationId xmlns:a16="http://schemas.microsoft.com/office/drawing/2014/main" id="{A60DF19D-A90E-44F1-AA4A-ABD4CF666FA6}"/>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68">
                <a:extLst>
                  <a:ext uri="{FF2B5EF4-FFF2-40B4-BE49-F238E27FC236}">
                    <a16:creationId xmlns:a16="http://schemas.microsoft.com/office/drawing/2014/main" id="{3D0A7F57-C896-4559-8B1A-4868CC2E6E50}"/>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2">
              <a:extLst>
                <a:ext uri="{FF2B5EF4-FFF2-40B4-BE49-F238E27FC236}">
                  <a16:creationId xmlns:a16="http://schemas.microsoft.com/office/drawing/2014/main" id="{B4111C59-B88A-4C2B-AF43-3EAC12191D59}"/>
                </a:ext>
              </a:extLst>
            </p:cNvPr>
            <p:cNvGrpSpPr/>
            <p:nvPr userDrawn="1"/>
          </p:nvGrpSpPr>
          <p:grpSpPr>
            <a:xfrm>
              <a:off x="4733020" y="5714185"/>
              <a:ext cx="2265032" cy="190910"/>
              <a:chOff x="4081346" y="4795024"/>
              <a:chExt cx="2265032" cy="190910"/>
            </a:xfrm>
            <a:solidFill>
              <a:schemeClr val="accent2"/>
            </a:solidFill>
          </p:grpSpPr>
          <p:sp>
            <p:nvSpPr>
              <p:cNvPr id="14" name="椭圆 53">
                <a:extLst>
                  <a:ext uri="{FF2B5EF4-FFF2-40B4-BE49-F238E27FC236}">
                    <a16:creationId xmlns:a16="http://schemas.microsoft.com/office/drawing/2014/main" id="{DE988CD5-5206-4296-9592-BD7E1F95E631}"/>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54">
                <a:extLst>
                  <a:ext uri="{FF2B5EF4-FFF2-40B4-BE49-F238E27FC236}">
                    <a16:creationId xmlns:a16="http://schemas.microsoft.com/office/drawing/2014/main" id="{D5F6E632-E52E-414F-AFCE-2B49A1FD6AE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55">
                <a:extLst>
                  <a:ext uri="{FF2B5EF4-FFF2-40B4-BE49-F238E27FC236}">
                    <a16:creationId xmlns:a16="http://schemas.microsoft.com/office/drawing/2014/main" id="{4AEA56EB-EB05-4D0B-9788-F7755521D9A7}"/>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56">
                <a:extLst>
                  <a:ext uri="{FF2B5EF4-FFF2-40B4-BE49-F238E27FC236}">
                    <a16:creationId xmlns:a16="http://schemas.microsoft.com/office/drawing/2014/main" id="{9301EE99-8951-413E-83AD-AA60BF3C2A07}"/>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57">
                <a:extLst>
                  <a:ext uri="{FF2B5EF4-FFF2-40B4-BE49-F238E27FC236}">
                    <a16:creationId xmlns:a16="http://schemas.microsoft.com/office/drawing/2014/main" id="{656557ED-7280-4D04-8BF6-D9EEEA8837A8}"/>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58">
                <a:extLst>
                  <a:ext uri="{FF2B5EF4-FFF2-40B4-BE49-F238E27FC236}">
                    <a16:creationId xmlns:a16="http://schemas.microsoft.com/office/drawing/2014/main" id="{AF566853-09AC-4AEE-B2AF-B60E33F10FFC}"/>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59">
                <a:extLst>
                  <a:ext uri="{FF2B5EF4-FFF2-40B4-BE49-F238E27FC236}">
                    <a16:creationId xmlns:a16="http://schemas.microsoft.com/office/drawing/2014/main" id="{DB816F20-4708-4EF9-84DE-257FA9780605}"/>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投影片編號版面配置區 2"/>
          <p:cNvSpPr>
            <a:spLocks noGrp="1"/>
          </p:cNvSpPr>
          <p:nvPr>
            <p:ph type="sldNum" sz="quarter" idx="12"/>
          </p:nvPr>
        </p:nvSpPr>
        <p:spPr>
          <a:xfrm>
            <a:off x="6899064" y="4782002"/>
            <a:ext cx="2057400" cy="273844"/>
          </a:xfrm>
        </p:spPr>
        <p:txBody>
          <a:bodyPr/>
          <a:lstStyle/>
          <a:p>
            <a:fld id="{D2C41AFA-2B69-43B3-B79D-A75CCD4BFB46}" type="slidenum">
              <a:rPr lang="zh-TW" altLang="en-US" sz="1050" b="0" smtClean="0">
                <a:solidFill>
                  <a:schemeClr val="bg1">
                    <a:lumMod val="50000"/>
                  </a:schemeClr>
                </a:solidFill>
                <a:effectLst/>
                <a:latin typeface="微軟正黑體" panose="020B0604030504040204" pitchFamily="34" charset="-120"/>
                <a:ea typeface="微軟正黑體" panose="020B0604030504040204" pitchFamily="34" charset="-120"/>
              </a:rPr>
              <a:pPr/>
              <a:t>21</a:t>
            </a:fld>
            <a:endParaRPr lang="zh-TW" altLang="en-US" sz="1050" b="0" dirty="0">
              <a:solidFill>
                <a:schemeClr val="bg1">
                  <a:lumMod val="50000"/>
                </a:schemeClr>
              </a:solidFill>
              <a:effectLst/>
              <a:latin typeface="微軟正黑體" panose="020B0604030504040204" pitchFamily="34" charset="-120"/>
              <a:ea typeface="微軟正黑體" panose="020B0604030504040204" pitchFamily="34" charset="-120"/>
            </a:endParaRPr>
          </a:p>
        </p:txBody>
      </p:sp>
      <p:sp>
        <p:nvSpPr>
          <p:cNvPr id="50" name="标题 4"/>
          <p:cNvSpPr>
            <a:spLocks noGrp="1"/>
          </p:cNvSpPr>
          <p:nvPr>
            <p:ph type="title"/>
          </p:nvPr>
        </p:nvSpPr>
        <p:spPr>
          <a:xfrm>
            <a:off x="-756592" y="3723878"/>
            <a:ext cx="6871942" cy="895350"/>
          </a:xfrm>
        </p:spPr>
        <p:txBody>
          <a:bodyPr>
            <a:noAutofit/>
          </a:bodyPr>
          <a:lstStyle/>
          <a:p>
            <a:pPr lvl="0" algn="r"/>
            <a:r>
              <a:rPr lang="zh-TW" altLang="en-US" sz="4600" b="1" dirty="0">
                <a:solidFill>
                  <a:schemeClr val="tx2">
                    <a:lumMod val="50000"/>
                  </a:schemeClr>
                </a:solidFill>
                <a:effectLst/>
              </a:rPr>
              <a:t>非常態營業處所備查</a:t>
            </a:r>
          </a:p>
        </p:txBody>
      </p:sp>
      <p:sp>
        <p:nvSpPr>
          <p:cNvPr id="51" name="文本框 8">
            <a:extLst>
              <a:ext uri="{FF2B5EF4-FFF2-40B4-BE49-F238E27FC236}">
                <a16:creationId xmlns:a16="http://schemas.microsoft.com/office/drawing/2014/main" id="{04F69230-F3A6-4586-9371-A858F4763E9F}"/>
              </a:ext>
            </a:extLst>
          </p:cNvPr>
          <p:cNvSpPr txBox="1"/>
          <p:nvPr/>
        </p:nvSpPr>
        <p:spPr>
          <a:xfrm>
            <a:off x="3014802" y="1416317"/>
            <a:ext cx="1733515" cy="1507227"/>
          </a:xfrm>
          <a:prstGeom prst="rect">
            <a:avLst/>
          </a:prstGeom>
          <a:noFill/>
          <a:ln w="117475">
            <a:noFill/>
          </a:ln>
        </p:spPr>
        <p:txBody>
          <a:bodyPr wrap="none" rtlCol="0">
            <a:prstTxWarp prst="textPlain">
              <a:avLst/>
            </a:prstTxWarp>
            <a:spAutoFit/>
          </a:bodyPr>
          <a:lstStyle/>
          <a:p>
            <a:r>
              <a:rPr lang="en-US" altLang="zh-CN" sz="800" spc="100" dirty="0">
                <a:solidFill>
                  <a:srgbClr val="0070C0"/>
                </a:solidFill>
                <a:latin typeface="Impact" panose="020B0806030902050204" pitchFamily="34" charset="0"/>
                <a:cs typeface="Arial" panose="020B0604020202020204" pitchFamily="34" charset="0"/>
              </a:rPr>
              <a:t>/</a:t>
            </a:r>
            <a:r>
              <a:rPr lang="en-US" altLang="zh-TW" sz="800" spc="100" dirty="0">
                <a:solidFill>
                  <a:srgbClr val="0070C0"/>
                </a:solidFill>
                <a:latin typeface="Impact" panose="020B0806030902050204" pitchFamily="34" charset="0"/>
                <a:cs typeface="Arial" panose="020B0604020202020204" pitchFamily="34" charset="0"/>
              </a:rPr>
              <a:t>05</a:t>
            </a:r>
            <a:endParaRPr lang="zh-CN" altLang="en-US" sz="800" spc="100" dirty="0">
              <a:solidFill>
                <a:srgbClr val="0070C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967922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預售屋銷售行為管理</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22</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517992" y="1079659"/>
            <a:ext cx="7977936" cy="3863340"/>
            <a:chOff x="1257749" y="1066800"/>
            <a:chExt cx="3457132" cy="3863340"/>
          </a:xfrm>
        </p:grpSpPr>
        <p:sp>
          <p:nvSpPr>
            <p:cNvPr id="6" name="手繪多邊形 5"/>
            <p:cNvSpPr/>
            <p:nvPr/>
          </p:nvSpPr>
          <p:spPr>
            <a:xfrm>
              <a:off x="1259633" y="1066800"/>
              <a:ext cx="3455248" cy="478963"/>
            </a:xfrm>
            <a:custGeom>
              <a:avLst/>
              <a:gdLst>
                <a:gd name="connsiteX0" fmla="*/ 0 w 3381413"/>
                <a:gd name="connsiteY0" fmla="*/ 0 h 576000"/>
                <a:gd name="connsiteX1" fmla="*/ 3381413 w 3381413"/>
                <a:gd name="connsiteY1" fmla="*/ 0 h 576000"/>
                <a:gd name="connsiteX2" fmla="*/ 3381413 w 3381413"/>
                <a:gd name="connsiteY2" fmla="*/ 576000 h 576000"/>
                <a:gd name="connsiteX3" fmla="*/ 0 w 3381413"/>
                <a:gd name="connsiteY3" fmla="*/ 576000 h 576000"/>
                <a:gd name="connsiteX4" fmla="*/ 0 w 3381413"/>
                <a:gd name="connsiteY4" fmla="*/ 0 h 57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576000">
                  <a:moveTo>
                    <a:pt x="0" y="0"/>
                  </a:moveTo>
                  <a:lnTo>
                    <a:pt x="3381413" y="0"/>
                  </a:lnTo>
                  <a:lnTo>
                    <a:pt x="3381413" y="576000"/>
                  </a:lnTo>
                  <a:lnTo>
                    <a:pt x="0" y="576000"/>
                  </a:lnTo>
                  <a:lnTo>
                    <a:pt x="0" y="0"/>
                  </a:lnTo>
                  <a:close/>
                </a:path>
              </a:pathLst>
            </a:custGeom>
            <a:solidFill>
              <a:srgbClr val="33CC33"/>
            </a:solidFill>
            <a:ln/>
          </p:spPr>
          <p:style>
            <a:lnRef idx="1">
              <a:schemeClr val="accent6"/>
            </a:lnRef>
            <a:fillRef idx="2">
              <a:schemeClr val="accent6"/>
            </a:fillRef>
            <a:effectRef idx="1">
              <a:schemeClr val="accent6"/>
            </a:effectRef>
            <a:fontRef idx="minor">
              <a:schemeClr val="dk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200" b="1" dirty="0">
                  <a:latin typeface="微軟正黑體" panose="020B0604030504040204" pitchFamily="34" charset="-120"/>
                  <a:ea typeface="微軟正黑體" panose="020B0604030504040204" pitchFamily="34" charset="-120"/>
                </a:rPr>
                <a:t>非常態營業處所</a:t>
              </a:r>
              <a:r>
                <a:rPr lang="en-US" altLang="zh-TW" sz="2200" b="1" dirty="0">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銷售中心</a:t>
              </a:r>
              <a:r>
                <a:rPr lang="en-US" altLang="zh-TW" sz="2200" b="1" dirty="0">
                  <a:latin typeface="微軟正黑體" panose="020B0604030504040204" pitchFamily="34" charset="-120"/>
                  <a:ea typeface="微軟正黑體" panose="020B0604030504040204" pitchFamily="34" charset="-120"/>
                </a:rPr>
                <a:t>)</a:t>
              </a:r>
            </a:p>
          </p:txBody>
        </p:sp>
        <p:sp>
          <p:nvSpPr>
            <p:cNvPr id="9" name="手繪多邊形 8"/>
            <p:cNvSpPr/>
            <p:nvPr/>
          </p:nvSpPr>
          <p:spPr>
            <a:xfrm>
              <a:off x="1257749" y="1473756"/>
              <a:ext cx="3456806" cy="3456384"/>
            </a:xfrm>
            <a:custGeom>
              <a:avLst/>
              <a:gdLst>
                <a:gd name="connsiteX0" fmla="*/ 0 w 3381413"/>
                <a:gd name="connsiteY0" fmla="*/ 0 h 3239099"/>
                <a:gd name="connsiteX1" fmla="*/ 3381413 w 3381413"/>
                <a:gd name="connsiteY1" fmla="*/ 0 h 3239099"/>
                <a:gd name="connsiteX2" fmla="*/ 3381413 w 3381413"/>
                <a:gd name="connsiteY2" fmla="*/ 3239099 h 3239099"/>
                <a:gd name="connsiteX3" fmla="*/ 0 w 3381413"/>
                <a:gd name="connsiteY3" fmla="*/ 3239099 h 3239099"/>
                <a:gd name="connsiteX4" fmla="*/ 0 w 3381413"/>
                <a:gd name="connsiteY4" fmla="*/ 0 h 323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3239099">
                  <a:moveTo>
                    <a:pt x="0" y="0"/>
                  </a:moveTo>
                  <a:lnTo>
                    <a:pt x="3381413" y="0"/>
                  </a:lnTo>
                  <a:lnTo>
                    <a:pt x="3381413" y="3239099"/>
                  </a:lnTo>
                  <a:lnTo>
                    <a:pt x="0" y="3239099"/>
                  </a:lnTo>
                  <a:lnTo>
                    <a:pt x="0" y="0"/>
                  </a:lnTo>
                  <a:close/>
                </a:path>
              </a:pathLst>
            </a:custGeom>
            <a:solidFill>
              <a:schemeClr val="accent6">
                <a:lumMod val="20000"/>
                <a:lumOff val="80000"/>
              </a:schemeClr>
            </a:solidFill>
            <a:ln>
              <a:solidFill>
                <a:schemeClr val="accent6">
                  <a:lumMod val="60000"/>
                  <a:lumOff val="40000"/>
                </a:schemeClr>
              </a:solidFill>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42240" bIns="160020" numCol="1" spcCol="1270" anchor="t" anchorCtr="0">
              <a:noAutofit/>
            </a:bodyPr>
            <a:lstStyle/>
            <a:p>
              <a:pPr marL="804863" lvl="1" indent="-249238" algn="just" defTabSz="889000">
                <a:lnSpc>
                  <a:spcPts val="200"/>
                </a:lnSpc>
                <a:buClr>
                  <a:schemeClr val="accent3">
                    <a:lumMod val="50000"/>
                  </a:schemeClr>
                </a:buClr>
              </a:pP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buClr>
                  <a:schemeClr val="accent3">
                    <a:lumMod val="50000"/>
                  </a:schemeClr>
                </a:buClr>
              </a:pPr>
              <a:r>
                <a:rPr lang="zh-TW" altLang="en-US"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 不動產代銷經紀業</a:t>
              </a: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12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hlinkClick r:id="rId2"/>
                </a:rPr>
                <a:t>非常態營業處所設立</a:t>
              </a:r>
              <a:r>
                <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hlinkClick r:id="rId2"/>
                </a:rPr>
                <a:t>/</a:t>
              </a:r>
              <a:r>
                <a:rPr lang="zh-TW" altLang="en-US"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hlinkClick r:id="rId2"/>
                </a:rPr>
                <a:t>變更備查</a:t>
              </a: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現  行：督促規定</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不動產經紀業管理條例施行細則第</a:t>
              </a:r>
              <a:r>
                <a:rPr lang="en-US" altLang="zh-TW" sz="14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8</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條</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p>
            <a:p>
              <a:pPr marL="804863" lvl="1" indent="-249238" algn="just" defTabSz="889000">
                <a:spcBef>
                  <a:spcPts val="300"/>
                </a:spcBef>
                <a:buClr>
                  <a:schemeClr val="accent3">
                    <a:lumMod val="50000"/>
                  </a:schemeClr>
                </a:buClr>
              </a:pPr>
              <a:r>
                <a:rPr lang="zh-TW" altLang="en-US"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7/1</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後：強制規定</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不動產經紀業管理條例第</a:t>
              </a:r>
              <a:r>
                <a:rPr lang="en-US" altLang="zh-TW" sz="14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24</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條之</a:t>
              </a:r>
              <a:r>
                <a:rPr lang="en-US" altLang="zh-TW" sz="14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1</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p>
            <a:p>
              <a:pPr marL="804863" lvl="1" indent="-249238" algn="just" defTabSz="889000">
                <a:spcBef>
                  <a:spcPts val="3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營業處所設立或變更</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含終止</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、委託代銷契約備查或變更</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含終止</a:t>
              </a:r>
              <a:r>
                <a:rPr lang="en-US" altLang="zh-TW"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a:t>
              </a:r>
              <a:endParaRPr lang="en-US" altLang="zh-TW" dirty="0">
                <a:solidFill>
                  <a:schemeClr val="tx2">
                    <a:lumMod val="50000"/>
                  </a:schemeClr>
                </a:solidFill>
                <a:latin typeface="微軟正黑體" panose="020B0604030504040204" pitchFamily="34" charset="-120"/>
                <a:ea typeface="微軟正黑體" panose="020B0604030504040204" pitchFamily="34" charset="-120"/>
              </a:endParaRPr>
            </a:p>
            <a:p>
              <a:pPr marL="804863" lvl="1" indent="-249238" algn="just" defTabSz="889000">
                <a:lnSpc>
                  <a:spcPts val="900"/>
                </a:lnSpc>
                <a:buClr>
                  <a:schemeClr val="accent3">
                    <a:lumMod val="50000"/>
                  </a:schemeClr>
                </a:buClr>
              </a:pPr>
              <a:r>
                <a:rPr lang="zh-TW" altLang="en-US"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r>
                <a:rPr lang="zh-TW" altLang="en-US"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 簽訂、變更或終止之日起</a:t>
              </a:r>
              <a:r>
                <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30</a:t>
              </a:r>
              <a:r>
                <a:rPr lang="zh-TW" altLang="en-US"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rPr>
                <a:t>日內</a:t>
              </a: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endParaRPr lang="zh-TW" altLang="en-US" sz="2000" b="0" i="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6" name="文字方塊 15"/>
          <p:cNvSpPr txBox="1"/>
          <p:nvPr/>
        </p:nvSpPr>
        <p:spPr>
          <a:xfrm>
            <a:off x="767256" y="1563638"/>
            <a:ext cx="409904"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人</a:t>
            </a:r>
          </a:p>
        </p:txBody>
      </p:sp>
      <p:sp>
        <p:nvSpPr>
          <p:cNvPr id="17" name="文字方塊 16"/>
          <p:cNvSpPr txBox="1"/>
          <p:nvPr/>
        </p:nvSpPr>
        <p:spPr>
          <a:xfrm>
            <a:off x="775230" y="2067694"/>
            <a:ext cx="382900"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事</a:t>
            </a:r>
          </a:p>
        </p:txBody>
      </p:sp>
      <p:sp>
        <p:nvSpPr>
          <p:cNvPr id="13" name="文字方塊 12"/>
          <p:cNvSpPr txBox="1"/>
          <p:nvPr/>
        </p:nvSpPr>
        <p:spPr>
          <a:xfrm>
            <a:off x="767256" y="3507854"/>
            <a:ext cx="382900"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時</a:t>
            </a:r>
          </a:p>
        </p:txBody>
      </p:sp>
      <p:sp>
        <p:nvSpPr>
          <p:cNvPr id="15" name="圓角矩形 14"/>
          <p:cNvSpPr/>
          <p:nvPr/>
        </p:nvSpPr>
        <p:spPr>
          <a:xfrm>
            <a:off x="1007496" y="4072736"/>
            <a:ext cx="7200000" cy="783193"/>
          </a:xfrm>
          <a:prstGeom prst="roundRect">
            <a:avLst/>
          </a:prstGeom>
          <a:solidFill>
            <a:srgbClr val="FFFF99"/>
          </a:solidFill>
          <a:ln>
            <a:solidFill>
              <a:schemeClr val="accent4">
                <a:lumMod val="75000"/>
              </a:schemeClr>
            </a:solidFill>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nchor="ctr">
            <a:spAutoFit/>
          </a:bodyPr>
          <a:lstStyle/>
          <a:p>
            <a:pPr marL="268288" indent="-268288" latinLnBrk="0">
              <a:lnSpc>
                <a:spcPts val="2400"/>
              </a:lnSpc>
            </a:pPr>
            <a:r>
              <a:rPr lang="en-US" altLang="zh-TW" sz="1600" b="1" dirty="0">
                <a:solidFill>
                  <a:srgbClr val="FF0000"/>
                </a:solidFill>
                <a:latin typeface="微軟正黑體" panose="020B0604030504040204" pitchFamily="34" charset="-120"/>
                <a:ea typeface="微軟正黑體" panose="020B0604030504040204" pitchFamily="34" charset="-120"/>
              </a:rPr>
              <a:t>Q</a:t>
            </a:r>
            <a:r>
              <a:rPr lang="en-US" altLang="zh-TW" sz="1600" dirty="0">
                <a:solidFill>
                  <a:srgbClr val="FF0000"/>
                </a:solidFill>
                <a:latin typeface="微軟正黑體" panose="020B0604030504040204" pitchFamily="34" charset="-120"/>
                <a:ea typeface="微軟正黑體" panose="020B0604030504040204" pitchFamily="34" charset="-120"/>
              </a:rPr>
              <a:t>. A</a:t>
            </a:r>
            <a:r>
              <a:rPr lang="zh-TW" altLang="en-US" sz="1600" dirty="0">
                <a:solidFill>
                  <a:srgbClr val="FF0000"/>
                </a:solidFill>
                <a:latin typeface="微軟正黑體" panose="020B0604030504040204" pitchFamily="34" charset="-120"/>
                <a:ea typeface="微軟正黑體" panose="020B0604030504040204" pitchFamily="34" charset="-120"/>
              </a:rPr>
              <a:t>公司在</a:t>
            </a:r>
            <a:r>
              <a:rPr lang="en-US" altLang="zh-TW" sz="1600" u="sng" dirty="0">
                <a:solidFill>
                  <a:srgbClr val="FF0000"/>
                </a:solidFill>
                <a:latin typeface="微軟正黑體" panose="020B0604030504040204" pitchFamily="34" charset="-120"/>
                <a:ea typeface="微軟正黑體" panose="020B0604030504040204" pitchFamily="34" charset="-120"/>
              </a:rPr>
              <a:t>109</a:t>
            </a:r>
            <a:r>
              <a:rPr lang="en-US" altLang="zh-TW" sz="1600" dirty="0">
                <a:solidFill>
                  <a:srgbClr val="FF0000"/>
                </a:solidFill>
                <a:latin typeface="微軟正黑體" panose="020B0604030504040204" pitchFamily="34" charset="-120"/>
                <a:ea typeface="微軟正黑體" panose="020B0604030504040204" pitchFamily="34" charset="-120"/>
              </a:rPr>
              <a:t>.06.25</a:t>
            </a:r>
            <a:r>
              <a:rPr lang="zh-TW" altLang="en-US" sz="1600" dirty="0">
                <a:solidFill>
                  <a:srgbClr val="FF0000"/>
                </a:solidFill>
                <a:latin typeface="微軟正黑體" panose="020B0604030504040204" pitchFamily="34" charset="-120"/>
                <a:ea typeface="微軟正黑體" panose="020B0604030504040204" pitchFamily="34" charset="-120"/>
              </a:rPr>
              <a:t>與建商簽訂預售建案包銷契約，期間至</a:t>
            </a:r>
            <a:r>
              <a:rPr lang="en-US" altLang="zh-TW" sz="1600" u="sng" dirty="0">
                <a:solidFill>
                  <a:srgbClr val="FF0000"/>
                </a:solidFill>
                <a:latin typeface="微軟正黑體" panose="020B0604030504040204" pitchFamily="34" charset="-120"/>
                <a:ea typeface="微軟正黑體" panose="020B0604030504040204" pitchFamily="34" charset="-120"/>
              </a:rPr>
              <a:t>111</a:t>
            </a:r>
            <a:r>
              <a:rPr lang="en-US" altLang="zh-TW" sz="1600" dirty="0">
                <a:solidFill>
                  <a:srgbClr val="FF0000"/>
                </a:solidFill>
                <a:latin typeface="微軟正黑體" panose="020B0604030504040204" pitchFamily="34" charset="-120"/>
                <a:ea typeface="微軟正黑體" panose="020B0604030504040204" pitchFamily="34" charset="-120"/>
              </a:rPr>
              <a:t>.06.24</a:t>
            </a:r>
            <a:r>
              <a:rPr lang="zh-TW" altLang="en-US" sz="1600" dirty="0">
                <a:solidFill>
                  <a:srgbClr val="FF0000"/>
                </a:solidFill>
                <a:latin typeface="微軟正黑體" panose="020B0604030504040204" pitchFamily="34" charset="-120"/>
                <a:ea typeface="微軟正黑體" panose="020B0604030504040204" pitchFamily="34" charset="-120"/>
              </a:rPr>
              <a:t>止，但沒有辦理非常態營業處所備查，</a:t>
            </a:r>
            <a:r>
              <a:rPr lang="en-US" altLang="zh-TW" sz="1600" dirty="0">
                <a:solidFill>
                  <a:srgbClr val="FF0000"/>
                </a:solidFill>
                <a:latin typeface="微軟正黑體" panose="020B0604030504040204" pitchFamily="34" charset="-120"/>
                <a:ea typeface="微軟正黑體" panose="020B0604030504040204" pitchFamily="34" charset="-120"/>
              </a:rPr>
              <a:t>7/1</a:t>
            </a:r>
            <a:r>
              <a:rPr lang="zh-TW" altLang="en-US" sz="1600" dirty="0">
                <a:solidFill>
                  <a:srgbClr val="FF0000"/>
                </a:solidFill>
                <a:latin typeface="微軟正黑體" panose="020B0604030504040204" pitchFamily="34" charset="-120"/>
                <a:ea typeface="微軟正黑體" panose="020B0604030504040204" pitchFamily="34" charset="-120"/>
              </a:rPr>
              <a:t>還需要補辦嗎</a:t>
            </a:r>
            <a:r>
              <a:rPr lang="en-US" altLang="zh-TW" sz="1600" dirty="0">
                <a:solidFill>
                  <a:srgbClr val="FF0000"/>
                </a:solidFill>
                <a:latin typeface="微軟正黑體" panose="020B0604030504040204" pitchFamily="34" charset="-120"/>
                <a:ea typeface="微軟正黑體" panose="020B0604030504040204" pitchFamily="34" charset="-120"/>
              </a:rPr>
              <a:t>?</a:t>
            </a:r>
            <a:r>
              <a:rPr lang="zh-TW" altLang="en-US" sz="1600" dirty="0">
                <a:solidFill>
                  <a:srgbClr val="FF0000"/>
                </a:solidFill>
                <a:latin typeface="微軟正黑體" panose="020B0604030504040204" pitchFamily="34" charset="-120"/>
                <a:ea typeface="微軟正黑體" panose="020B0604030504040204" pitchFamily="34" charset="-120"/>
              </a:rPr>
              <a:t>  </a:t>
            </a:r>
          </a:p>
        </p:txBody>
      </p:sp>
      <p:sp>
        <p:nvSpPr>
          <p:cNvPr id="14" name="矩形 13"/>
          <p:cNvSpPr/>
          <p:nvPr/>
        </p:nvSpPr>
        <p:spPr>
          <a:xfrm>
            <a:off x="5754157" y="4410943"/>
            <a:ext cx="792088" cy="40011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sz="2000" dirty="0">
                <a:solidFill>
                  <a:srgbClr val="FF0000"/>
                </a:solidFill>
              </a:rPr>
              <a:t>YES</a:t>
            </a:r>
            <a:endParaRPr lang="zh-TW" altLang="en-US" sz="2000" dirty="0">
              <a:solidFill>
                <a:srgbClr val="FF0000"/>
              </a:solidFill>
            </a:endParaRPr>
          </a:p>
        </p:txBody>
      </p:sp>
    </p:spTree>
    <p:extLst>
      <p:ext uri="{BB962C8B-B14F-4D97-AF65-F5344CB8AC3E}">
        <p14:creationId xmlns:p14="http://schemas.microsoft.com/office/powerpoint/2010/main" val="233947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496"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 預售屋銷售行為管理</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23</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515174" y="1059582"/>
            <a:ext cx="7977936" cy="3863340"/>
            <a:chOff x="1257749" y="1066800"/>
            <a:chExt cx="3457132" cy="3863340"/>
          </a:xfrm>
        </p:grpSpPr>
        <p:sp>
          <p:nvSpPr>
            <p:cNvPr id="6" name="手繪多邊形 5"/>
            <p:cNvSpPr/>
            <p:nvPr/>
          </p:nvSpPr>
          <p:spPr>
            <a:xfrm>
              <a:off x="1259633" y="1066800"/>
              <a:ext cx="3455248" cy="478963"/>
            </a:xfrm>
            <a:custGeom>
              <a:avLst/>
              <a:gdLst>
                <a:gd name="connsiteX0" fmla="*/ 0 w 3381413"/>
                <a:gd name="connsiteY0" fmla="*/ 0 h 576000"/>
                <a:gd name="connsiteX1" fmla="*/ 3381413 w 3381413"/>
                <a:gd name="connsiteY1" fmla="*/ 0 h 576000"/>
                <a:gd name="connsiteX2" fmla="*/ 3381413 w 3381413"/>
                <a:gd name="connsiteY2" fmla="*/ 576000 h 576000"/>
                <a:gd name="connsiteX3" fmla="*/ 0 w 3381413"/>
                <a:gd name="connsiteY3" fmla="*/ 576000 h 576000"/>
                <a:gd name="connsiteX4" fmla="*/ 0 w 3381413"/>
                <a:gd name="connsiteY4" fmla="*/ 0 h 57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576000">
                  <a:moveTo>
                    <a:pt x="0" y="0"/>
                  </a:moveTo>
                  <a:lnTo>
                    <a:pt x="3381413" y="0"/>
                  </a:lnTo>
                  <a:lnTo>
                    <a:pt x="3381413" y="576000"/>
                  </a:lnTo>
                  <a:lnTo>
                    <a:pt x="0" y="576000"/>
                  </a:lnTo>
                  <a:lnTo>
                    <a:pt x="0" y="0"/>
                  </a:lnTo>
                  <a:close/>
                </a:path>
              </a:pathLst>
            </a:custGeom>
            <a:solidFill>
              <a:srgbClr val="33CC33"/>
            </a:solidFill>
            <a:ln/>
          </p:spPr>
          <p:style>
            <a:lnRef idx="1">
              <a:schemeClr val="accent6"/>
            </a:lnRef>
            <a:fillRef idx="2">
              <a:schemeClr val="accent6"/>
            </a:fillRef>
            <a:effectRef idx="1">
              <a:schemeClr val="accent6"/>
            </a:effectRef>
            <a:fontRef idx="minor">
              <a:schemeClr val="dk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200" b="1" dirty="0">
                  <a:latin typeface="微軟正黑體" panose="020B0604030504040204" pitchFamily="34" charset="-120"/>
                  <a:ea typeface="微軟正黑體" panose="020B0604030504040204" pitchFamily="34" charset="-120"/>
                </a:rPr>
                <a:t>非常態營業處所</a:t>
              </a:r>
              <a:r>
                <a:rPr lang="en-US" altLang="zh-TW" sz="2200" b="1" dirty="0">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銷售中心</a:t>
              </a:r>
              <a:r>
                <a:rPr lang="en-US" altLang="zh-TW" sz="2200" b="1" dirty="0">
                  <a:latin typeface="微軟正黑體" panose="020B0604030504040204" pitchFamily="34" charset="-120"/>
                  <a:ea typeface="微軟正黑體" panose="020B0604030504040204" pitchFamily="34" charset="-120"/>
                </a:rPr>
                <a:t>)</a:t>
              </a:r>
            </a:p>
          </p:txBody>
        </p:sp>
        <p:sp>
          <p:nvSpPr>
            <p:cNvPr id="9" name="手繪多邊形 8"/>
            <p:cNvSpPr/>
            <p:nvPr/>
          </p:nvSpPr>
          <p:spPr>
            <a:xfrm>
              <a:off x="1257749" y="1473756"/>
              <a:ext cx="3456806" cy="3456384"/>
            </a:xfrm>
            <a:custGeom>
              <a:avLst/>
              <a:gdLst>
                <a:gd name="connsiteX0" fmla="*/ 0 w 3381413"/>
                <a:gd name="connsiteY0" fmla="*/ 0 h 3239099"/>
                <a:gd name="connsiteX1" fmla="*/ 3381413 w 3381413"/>
                <a:gd name="connsiteY1" fmla="*/ 0 h 3239099"/>
                <a:gd name="connsiteX2" fmla="*/ 3381413 w 3381413"/>
                <a:gd name="connsiteY2" fmla="*/ 3239099 h 3239099"/>
                <a:gd name="connsiteX3" fmla="*/ 0 w 3381413"/>
                <a:gd name="connsiteY3" fmla="*/ 3239099 h 3239099"/>
                <a:gd name="connsiteX4" fmla="*/ 0 w 3381413"/>
                <a:gd name="connsiteY4" fmla="*/ 0 h 323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413" h="3239099">
                  <a:moveTo>
                    <a:pt x="0" y="0"/>
                  </a:moveTo>
                  <a:lnTo>
                    <a:pt x="3381413" y="0"/>
                  </a:lnTo>
                  <a:lnTo>
                    <a:pt x="3381413" y="3239099"/>
                  </a:lnTo>
                  <a:lnTo>
                    <a:pt x="0" y="3239099"/>
                  </a:lnTo>
                  <a:lnTo>
                    <a:pt x="0" y="0"/>
                  </a:lnTo>
                  <a:close/>
                </a:path>
              </a:pathLst>
            </a:custGeom>
            <a:solidFill>
              <a:schemeClr val="accent6">
                <a:lumMod val="20000"/>
                <a:lumOff val="80000"/>
              </a:schemeClr>
            </a:solidFill>
            <a:ln>
              <a:solidFill>
                <a:schemeClr val="accent6">
                  <a:lumMod val="60000"/>
                  <a:lumOff val="40000"/>
                </a:schemeClr>
              </a:solidFill>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42240" bIns="160020" numCol="1" spcCol="1270" anchor="t" anchorCtr="0">
              <a:noAutofit/>
            </a:bodyPr>
            <a:lstStyle/>
            <a:p>
              <a:pPr marL="804863" lvl="1" indent="-249238" algn="just" defTabSz="889000">
                <a:lnSpc>
                  <a:spcPts val="200"/>
                </a:lnSpc>
                <a:buClr>
                  <a:schemeClr val="accent3">
                    <a:lumMod val="50000"/>
                  </a:schemeClr>
                </a:buClr>
              </a:pP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lnSpc>
                  <a:spcPts val="2400"/>
                </a:lnSpc>
                <a:buClr>
                  <a:schemeClr val="accent3">
                    <a:lumMod val="50000"/>
                  </a:schemeClr>
                </a:buClr>
              </a:pPr>
              <a:endParaRPr lang="en-US" altLang="zh-TW" sz="2000" dirty="0">
                <a:solidFill>
                  <a:schemeClr val="tx2">
                    <a:lumMod val="50000"/>
                  </a:schemeClr>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sym typeface="Webdings" panose="05030102010509060703" pitchFamily="18" charset="2"/>
                </a:rPr>
                <a:t>受理機關：本業所在地之縣市政府</a:t>
              </a:r>
              <a:r>
                <a:rPr lang="zh-TW" altLang="en-US" b="0" i="0" kern="1200" dirty="0">
                  <a:solidFill>
                    <a:schemeClr val="tx2">
                      <a:lumMod val="75000"/>
                    </a:schemeClr>
                  </a:solidFill>
                  <a:latin typeface="微軟正黑體" panose="020B0604030504040204" pitchFamily="34" charset="-120"/>
                  <a:ea typeface="微軟正黑體" panose="020B0604030504040204" pitchFamily="34" charset="-120"/>
                </a:rPr>
                <a:t>。</a:t>
              </a: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應備文件：備查申請書、委託代銷契約書、</a:t>
              </a:r>
              <a:r>
                <a:rPr lang="zh-TW" altLang="en-US" dirty="0">
                  <a:solidFill>
                    <a:schemeClr val="accent1">
                      <a:lumMod val="75000"/>
                    </a:schemeClr>
                  </a:solidFill>
                  <a:latin typeface="微軟正黑體" panose="020B0604030504040204" pitchFamily="34" charset="-120"/>
                  <a:ea typeface="微軟正黑體" panose="020B0604030504040204" pitchFamily="34" charset="-120"/>
                </a:rPr>
                <a:t>建照影本、經紀人員名冊、營保金繳存證明</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、身分證明文件。</a:t>
              </a:r>
              <a:r>
                <a:rPr lang="zh-TW" altLang="en-US" b="0" i="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b="0" i="0" kern="1200" dirty="0">
                <a:solidFill>
                  <a:schemeClr val="tx2">
                    <a:lumMod val="75000"/>
                  </a:schemeClr>
                </a:solidFill>
                <a:latin typeface="微軟正黑體" panose="020B0604030504040204" pitchFamily="34" charset="-120"/>
                <a:ea typeface="微軟正黑體" panose="020B0604030504040204" pitchFamily="34" charset="-120"/>
              </a:endParaRPr>
            </a:p>
            <a:p>
              <a:pPr marL="804863" lvl="1" indent="-249238" algn="just" defTabSz="889000">
                <a:spcBef>
                  <a:spcPts val="600"/>
                </a:spcBef>
                <a:buClr>
                  <a:schemeClr val="accent3">
                    <a:lumMod val="50000"/>
                  </a:schemeClr>
                </a:buClr>
              </a:pPr>
              <a:endParaRPr lang="en-US" altLang="zh-TW" b="0" i="0" kern="1200" dirty="0">
                <a:solidFill>
                  <a:schemeClr val="tx2">
                    <a:lumMod val="75000"/>
                  </a:schemeClr>
                </a:solidFill>
                <a:latin typeface="微軟正黑體" panose="020B0604030504040204" pitchFamily="34" charset="-120"/>
                <a:ea typeface="微軟正黑體" panose="020B0604030504040204" pitchFamily="34" charset="-120"/>
              </a:endParaRPr>
            </a:p>
            <a:p>
              <a:pPr marL="228600" lvl="1" indent="0" algn="l" defTabSz="889000">
                <a:spcBef>
                  <a:spcPts val="900"/>
                </a:spcBef>
              </a:pPr>
              <a:r>
                <a:rPr lang="zh-TW" altLang="en-US" sz="2000" b="0" i="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sz="2000" dirty="0">
                <a:solidFill>
                  <a:schemeClr val="tx2">
                    <a:lumMod val="75000"/>
                  </a:schemeClr>
                </a:solidFill>
                <a:latin typeface="微軟正黑體" panose="020B0604030504040204" pitchFamily="34" charset="-120"/>
                <a:ea typeface="微軟正黑體" panose="020B0604030504040204" pitchFamily="34" charset="-120"/>
              </a:endParaRPr>
            </a:p>
            <a:p>
              <a:pPr marL="804863" lvl="1" indent="-249238" algn="just" defTabSz="889000">
                <a:buClr>
                  <a:schemeClr val="accent3">
                    <a:lumMod val="50000"/>
                  </a:schemeClr>
                </a:buClr>
              </a:pPr>
              <a:endParaRPr lang="en-US" altLang="zh-TW"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lnSpc>
                  <a:spcPts val="2400"/>
                </a:lnSpc>
                <a:buClr>
                  <a:schemeClr val="accent3">
                    <a:lumMod val="50000"/>
                  </a:schemeClr>
                </a:buClr>
              </a:pPr>
              <a:endParaRPr lang="en-US" altLang="zh-TW"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r>
                <a:rPr lang="zh-TW" altLang="en-US" sz="2000"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rPr>
                <a:t> </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未於</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30</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日內申請備查，罰</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3-15</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限改。</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804863" lvl="1" indent="-249238" algn="just" defTabSz="889000">
                <a:buClr>
                  <a:schemeClr val="accent3">
                    <a:lumMod val="50000"/>
                  </a:schemeClr>
                </a:buClr>
              </a:pPr>
              <a:endParaRPr lang="en-US" altLang="zh-TW" dirty="0">
                <a:solidFill>
                  <a:srgbClr val="C55A11"/>
                </a:solidFill>
                <a:latin typeface="微軟正黑體" panose="020B0604030504040204" pitchFamily="34" charset="-120"/>
                <a:ea typeface="微軟正黑體" panose="020B0604030504040204" pitchFamily="34" charset="-120"/>
                <a:sym typeface="Webdings" panose="05030102010509060703" pitchFamily="18" charset="2"/>
              </a:endParaRPr>
            </a:p>
            <a:p>
              <a:pPr marL="804863" lvl="1" indent="-249238" algn="just" defTabSz="889000">
                <a:spcBef>
                  <a:spcPts val="600"/>
                </a:spcBef>
                <a:buClr>
                  <a:schemeClr val="accent3">
                    <a:lumMod val="50000"/>
                  </a:schemeClr>
                </a:buClr>
              </a:pPr>
              <a:endParaRPr lang="zh-TW" altLang="en-US" sz="1600" b="0" i="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6" name="文字方塊 15"/>
          <p:cNvSpPr txBox="1"/>
          <p:nvPr/>
        </p:nvSpPr>
        <p:spPr>
          <a:xfrm>
            <a:off x="755576" y="1563638"/>
            <a:ext cx="382900"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地</a:t>
            </a:r>
          </a:p>
        </p:txBody>
      </p:sp>
      <p:sp>
        <p:nvSpPr>
          <p:cNvPr id="17" name="文字方塊 16"/>
          <p:cNvSpPr txBox="1"/>
          <p:nvPr/>
        </p:nvSpPr>
        <p:spPr>
          <a:xfrm>
            <a:off x="775230" y="3827824"/>
            <a:ext cx="382900"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罰</a:t>
            </a:r>
          </a:p>
        </p:txBody>
      </p:sp>
      <p:sp>
        <p:nvSpPr>
          <p:cNvPr id="15" name="圓角矩形 14"/>
          <p:cNvSpPr/>
          <p:nvPr/>
        </p:nvSpPr>
        <p:spPr>
          <a:xfrm>
            <a:off x="773832" y="2931791"/>
            <a:ext cx="7542584" cy="783193"/>
          </a:xfrm>
          <a:prstGeom prst="roundRect">
            <a:avLst/>
          </a:prstGeom>
          <a:solidFill>
            <a:srgbClr val="FFFF99"/>
          </a:solidFill>
          <a:ln>
            <a:solidFill>
              <a:schemeClr val="accent4">
                <a:lumMod val="75000"/>
              </a:schemeClr>
            </a:solidFill>
          </a:ln>
        </p:spPr>
        <p:style>
          <a:lnRef idx="1">
            <a:schemeClr val="accent6"/>
          </a:lnRef>
          <a:fillRef idx="2">
            <a:schemeClr val="accent6"/>
          </a:fillRef>
          <a:effectRef idx="1">
            <a:schemeClr val="accent6"/>
          </a:effectRef>
          <a:fontRef idx="minor">
            <a:schemeClr val="dk1"/>
          </a:fontRef>
        </p:style>
        <p:txBody>
          <a:bodyPr wrap="square" rtlCol="0" anchor="ctr">
            <a:spAutoFit/>
          </a:bodyPr>
          <a:lstStyle/>
          <a:p>
            <a:pPr marL="268288" indent="-268288" latinLnBrk="0">
              <a:lnSpc>
                <a:spcPts val="2400"/>
              </a:lnSpc>
            </a:pPr>
            <a:r>
              <a:rPr lang="zh-TW" altLang="en-US" sz="1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提醒</a:t>
            </a:r>
            <a:r>
              <a:rPr lang="zh-TW" altLang="en-US" sz="1600" dirty="0">
                <a:solidFill>
                  <a:srgbClr val="FF0000"/>
                </a:solidFill>
                <a:latin typeface="微軟正黑體" panose="020B0604030504040204" pitchFamily="34" charset="-120"/>
                <a:ea typeface="微軟正黑體" panose="020B0604030504040204" pitchFamily="34" charset="-120"/>
              </a:rPr>
              <a:t>：</a:t>
            </a:r>
            <a:r>
              <a:rPr lang="en-US" altLang="zh-TW" sz="1600" dirty="0">
                <a:solidFill>
                  <a:srgbClr val="FF0000"/>
                </a:solidFill>
                <a:latin typeface="微軟正黑體" panose="020B0604030504040204" pitchFamily="34" charset="-120"/>
                <a:ea typeface="微軟正黑體" panose="020B0604030504040204" pitchFamily="34" charset="-120"/>
              </a:rPr>
              <a:t>1.</a:t>
            </a:r>
            <a:r>
              <a:rPr lang="zh-TW" altLang="en-US" sz="1600" dirty="0">
                <a:solidFill>
                  <a:srgbClr val="FF0000"/>
                </a:solidFill>
                <a:latin typeface="微軟正黑體" panose="020B0604030504040204" pitchFamily="34" charset="-120"/>
                <a:ea typeface="微軟正黑體" panose="020B0604030504040204" pitchFamily="34" charset="-120"/>
              </a:rPr>
              <a:t>總銷售金額</a:t>
            </a:r>
            <a:r>
              <a:rPr lang="en-US" altLang="zh-TW" sz="1600" dirty="0">
                <a:solidFill>
                  <a:srgbClr val="FF0000"/>
                </a:solidFill>
                <a:latin typeface="微軟正黑體" panose="020B0604030504040204" pitchFamily="34" charset="-120"/>
                <a:ea typeface="微軟正黑體" panose="020B0604030504040204" pitchFamily="34" charset="-120"/>
              </a:rPr>
              <a:t>6</a:t>
            </a:r>
            <a:r>
              <a:rPr lang="zh-TW" altLang="en-US" sz="1600" dirty="0">
                <a:solidFill>
                  <a:srgbClr val="FF0000"/>
                </a:solidFill>
                <a:latin typeface="微軟正黑體" panose="020B0604030504040204" pitchFamily="34" charset="-120"/>
                <a:ea typeface="微軟正黑體" panose="020B0604030504040204" pitchFamily="34" charset="-120"/>
              </a:rPr>
              <a:t>億以上，案場應僱用「專任」經紀人。</a:t>
            </a:r>
            <a:endParaRPr lang="en-US" altLang="zh-TW" sz="1600" dirty="0">
              <a:solidFill>
                <a:srgbClr val="FF0000"/>
              </a:solidFill>
              <a:latin typeface="微軟正黑體" panose="020B0604030504040204" pitchFamily="34" charset="-120"/>
              <a:ea typeface="微軟正黑體" panose="020B0604030504040204" pitchFamily="34" charset="-120"/>
            </a:endParaRPr>
          </a:p>
          <a:p>
            <a:pPr marL="324000" indent="268288" latinLnBrk="0">
              <a:lnSpc>
                <a:spcPts val="2400"/>
              </a:lnSpc>
            </a:pPr>
            <a:r>
              <a:rPr lang="en-US" altLang="zh-TW" sz="1600" dirty="0">
                <a:solidFill>
                  <a:srgbClr val="FF0000"/>
                </a:solidFill>
                <a:latin typeface="微軟正黑體" panose="020B0604030504040204" pitchFamily="34" charset="-120"/>
                <a:ea typeface="微軟正黑體" panose="020B0604030504040204" pitchFamily="34" charset="-120"/>
              </a:rPr>
              <a:t>2.</a:t>
            </a:r>
            <a:r>
              <a:rPr lang="zh-TW" altLang="en-US" sz="1600" dirty="0">
                <a:solidFill>
                  <a:srgbClr val="FF0000"/>
                </a:solidFill>
                <a:latin typeface="微軟正黑體" panose="020B0604030504040204" pitchFamily="34" charset="-120"/>
                <a:ea typeface="微軟正黑體" panose="020B0604030504040204" pitchFamily="34" charset="-120"/>
              </a:rPr>
              <a:t>經紀業設立第</a:t>
            </a:r>
            <a:r>
              <a:rPr lang="en-US" altLang="zh-TW" sz="1600" dirty="0">
                <a:solidFill>
                  <a:srgbClr val="FF0000"/>
                </a:solidFill>
                <a:latin typeface="微軟正黑體" panose="020B0604030504040204" pitchFamily="34" charset="-120"/>
                <a:ea typeface="微軟正黑體" panose="020B0604030504040204" pitchFamily="34" charset="-120"/>
              </a:rPr>
              <a:t>2</a:t>
            </a:r>
            <a:r>
              <a:rPr lang="zh-TW" altLang="en-US" sz="1600" dirty="0">
                <a:solidFill>
                  <a:srgbClr val="FF0000"/>
                </a:solidFill>
                <a:latin typeface="微軟正黑體" panose="020B0604030504040204" pitchFamily="34" charset="-120"/>
                <a:ea typeface="微軟正黑體" panose="020B0604030504040204" pitchFamily="34" charset="-120"/>
              </a:rPr>
              <a:t>個非常態營業處所以上時，每個應補繳營保金</a:t>
            </a:r>
            <a:r>
              <a:rPr lang="en-US" altLang="zh-TW" sz="1600" dirty="0">
                <a:solidFill>
                  <a:srgbClr val="FF0000"/>
                </a:solidFill>
                <a:latin typeface="微軟正黑體" panose="020B0604030504040204" pitchFamily="34" charset="-120"/>
                <a:ea typeface="微軟正黑體" panose="020B0604030504040204" pitchFamily="34" charset="-120"/>
              </a:rPr>
              <a:t>25</a:t>
            </a:r>
            <a:r>
              <a:rPr lang="zh-TW" altLang="en-US" sz="1600" dirty="0">
                <a:solidFill>
                  <a:srgbClr val="FF0000"/>
                </a:solidFill>
                <a:latin typeface="微軟正黑體" panose="020B0604030504040204" pitchFamily="34" charset="-120"/>
                <a:ea typeface="微軟正黑體" panose="020B0604030504040204" pitchFamily="34" charset="-120"/>
              </a:rPr>
              <a:t>萬元。  </a:t>
            </a:r>
          </a:p>
        </p:txBody>
      </p:sp>
    </p:spTree>
    <p:extLst>
      <p:ext uri="{BB962C8B-B14F-4D97-AF65-F5344CB8AC3E}">
        <p14:creationId xmlns:p14="http://schemas.microsoft.com/office/powerpoint/2010/main" val="3119821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Part3</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8612183" y="4794560"/>
            <a:ext cx="414958" cy="273844"/>
          </a:xfrm>
        </p:spPr>
        <p:txBody>
          <a:bodyPr/>
          <a:lstStyle/>
          <a:p>
            <a:fld id="{D2C41AFA-2B69-43B3-B79D-A75CCD4BFB46}" type="slidenum">
              <a:rPr lang="zh-TW" altLang="en-US" smtClean="0">
                <a:solidFill>
                  <a:prstClr val="black">
                    <a:tint val="75000"/>
                  </a:prstClr>
                </a:solidFill>
              </a:rPr>
              <a:pPr/>
              <a:t>24</a:t>
            </a:fld>
            <a:endParaRPr lang="zh-TW" altLang="en-US" dirty="0">
              <a:solidFill>
                <a:prstClr val="black">
                  <a:tint val="75000"/>
                </a:prstClr>
              </a:solidFill>
            </a:endParaRPr>
          </a:p>
        </p:txBody>
      </p:sp>
      <p:sp>
        <p:nvSpPr>
          <p:cNvPr id="5" name="矩形 4"/>
          <p:cNvSpPr/>
          <p:nvPr/>
        </p:nvSpPr>
        <p:spPr>
          <a:xfrm>
            <a:off x="292894" y="1470198"/>
            <a:ext cx="8671594" cy="396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1" name="矩形 10"/>
          <p:cNvSpPr/>
          <p:nvPr/>
        </p:nvSpPr>
        <p:spPr>
          <a:xfrm>
            <a:off x="300038" y="2615780"/>
            <a:ext cx="8664450" cy="396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3" name="矩形 12"/>
          <p:cNvSpPr/>
          <p:nvPr/>
        </p:nvSpPr>
        <p:spPr>
          <a:xfrm>
            <a:off x="292894" y="3563362"/>
            <a:ext cx="8671594" cy="88059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4" name="矩形 3"/>
          <p:cNvSpPr/>
          <p:nvPr/>
        </p:nvSpPr>
        <p:spPr>
          <a:xfrm>
            <a:off x="341412" y="1078581"/>
            <a:ext cx="8664450" cy="3408625"/>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Q1.7/1</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新制上路後，</a:t>
            </a:r>
            <a:r>
              <a:rPr lang="zh-TW" altLang="zh-TW" sz="1700" b="1" u="sng" dirty="0">
                <a:solidFill>
                  <a:schemeClr val="tx2">
                    <a:lumMod val="50000"/>
                  </a:schemeClr>
                </a:solidFill>
                <a:latin typeface="微軟正黑體" panose="020B0604030504040204" pitchFamily="34" charset="-120"/>
                <a:ea typeface="微軟正黑體" panose="020B0604030504040204" pitchFamily="34" charset="-120"/>
              </a:rPr>
              <a:t>建商自售</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需要辦理非常態營業處所備查嗎</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a:spcBef>
                <a:spcPts val="900"/>
              </a:spcBef>
              <a:spcAft>
                <a:spcPts val="9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A1.</a:t>
            </a:r>
            <a:r>
              <a:rPr lang="zh-TW" altLang="zh-TW" sz="1700" b="1" dirty="0">
                <a:solidFill>
                  <a:srgbClr val="FF0000"/>
                </a:solidFill>
                <a:latin typeface="微軟正黑體" panose="020B0604030504040204" pitchFamily="34" charset="-120"/>
                <a:ea typeface="微軟正黑體" panose="020B0604030504040204" pitchFamily="34" charset="-120"/>
              </a:rPr>
              <a:t>否</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，非常態營業處所備查之規範業者是</a:t>
            </a:r>
            <a:r>
              <a:rPr lang="zh-TW" altLang="zh-TW" sz="1700" b="1" dirty="0">
                <a:solidFill>
                  <a:srgbClr val="FF0000"/>
                </a:solidFill>
                <a:latin typeface="微軟正黑體" panose="020B0604030504040204" pitchFamily="34" charset="-120"/>
                <a:ea typeface="微軟正黑體" panose="020B0604030504040204" pitchFamily="34" charset="-120"/>
              </a:rPr>
              <a:t>不動產代銷經紀業</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a:t>
            </a:r>
          </a:p>
          <a:p>
            <a:pPr marL="357188" indent="-357188">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Q2.</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代銷公司之</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公司登記</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所在地</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為</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新竹市，受某建商</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委託</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在新竹縣代銷之新案，是要向哪個縣市政府申請非常態營業處所備查呢</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a:spcBef>
                <a:spcPts val="900"/>
              </a:spcBef>
              <a:spcAft>
                <a:spcPts val="9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A2.</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登記所在地</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新竹市政府申請。</a:t>
            </a:r>
            <a:endParaRPr lang="en-US"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Q3.</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非常態營業處所經紀人員名冊如何填列</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306000" indent="-306000">
              <a:spcBef>
                <a:spcPts val="900"/>
              </a:spcBef>
              <a:spcAft>
                <a:spcPts val="9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A3.</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將不動產經紀人及經紀營業員</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一併</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填列。總銷售金額</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6</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億以上，案場應僱用「專任」不動產經紀人，若未超過仍需僱用不動產經紀人，</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但</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得以</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同</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公司之</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其他</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不動產經紀人「兼任」。</a:t>
            </a:r>
          </a:p>
        </p:txBody>
      </p:sp>
    </p:spTree>
    <p:extLst>
      <p:ext uri="{BB962C8B-B14F-4D97-AF65-F5344CB8AC3E}">
        <p14:creationId xmlns:p14="http://schemas.microsoft.com/office/powerpoint/2010/main" val="418648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23528" y="1563638"/>
            <a:ext cx="8549010" cy="396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0" name="矩形 9"/>
          <p:cNvSpPr/>
          <p:nvPr/>
        </p:nvSpPr>
        <p:spPr>
          <a:xfrm>
            <a:off x="292893" y="2355726"/>
            <a:ext cx="8586787" cy="41914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4" name="矩形 13"/>
          <p:cNvSpPr/>
          <p:nvPr/>
        </p:nvSpPr>
        <p:spPr>
          <a:xfrm>
            <a:off x="305693" y="3500499"/>
            <a:ext cx="8586787" cy="1188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Part3</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4" name="矩形 3"/>
          <p:cNvSpPr/>
          <p:nvPr/>
        </p:nvSpPr>
        <p:spPr>
          <a:xfrm>
            <a:off x="290273" y="1112473"/>
            <a:ext cx="8359803" cy="35932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spcBef>
                <a:spcPts val="600"/>
              </a:spcBef>
              <a:spcAft>
                <a:spcPts val="600"/>
              </a:spcAft>
            </a:pPr>
            <a:r>
              <a:rPr lang="en-US" altLang="zh-TW" sz="1700" dirty="0">
                <a:latin typeface="微軟正黑體" panose="020B0604030504040204" pitchFamily="34" charset="-120"/>
                <a:ea typeface="微軟正黑體" panose="020B0604030504040204" pitchFamily="34" charset="-120"/>
              </a:rPr>
              <a:t>Q4.</a:t>
            </a:r>
            <a:r>
              <a:rPr lang="zh-TW" altLang="zh-TW" sz="1700" dirty="0">
                <a:latin typeface="微軟正黑體" panose="020B0604030504040204" pitchFamily="34" charset="-120"/>
                <a:ea typeface="微軟正黑體" panose="020B0604030504040204" pitchFamily="34" charset="-120"/>
              </a:rPr>
              <a:t>應附文件有建造</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執照影本，是要附開賣建案或是該非常態營業處所設立地點的建照</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A4.</a:t>
            </a:r>
            <a:r>
              <a:rPr lang="zh-TW" altLang="zh-TW" sz="1700" b="1" u="sng" dirty="0">
                <a:solidFill>
                  <a:schemeClr val="tx2">
                    <a:lumMod val="50000"/>
                  </a:schemeClr>
                </a:solidFill>
                <a:latin typeface="微軟正黑體" panose="020B0604030504040204" pitchFamily="34" charset="-120"/>
                <a:ea typeface="微軟正黑體" panose="020B0604030504040204" pitchFamily="34" charset="-120"/>
              </a:rPr>
              <a:t>開賣建案</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的建造執照。</a:t>
            </a:r>
          </a:p>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Q5.</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建商與代銷簽約時</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若尚未取得建造執照，</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可否先</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辦理非常態營業處所備查呢</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a:spcBef>
                <a:spcPts val="900"/>
              </a:spcBef>
              <a:spcAft>
                <a:spcPts val="9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A5.</a:t>
            </a:r>
            <a:r>
              <a:rPr lang="zh-TW" altLang="en-US" sz="1700" b="1" dirty="0">
                <a:solidFill>
                  <a:schemeClr val="tx2">
                    <a:lumMod val="50000"/>
                  </a:schemeClr>
                </a:solidFill>
                <a:latin typeface="微軟正黑體" panose="020B0604030504040204" pitchFamily="34" charset="-120"/>
                <a:ea typeface="微軟正黑體" panose="020B0604030504040204" pitchFamily="34" charset="-120"/>
              </a:rPr>
              <a:t>可，</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先免附，待取得建造執照後再做變更備查。</a:t>
            </a:r>
          </a:p>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Q6.</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建商若剩下幾戶餘屋，委託</a:t>
            </a:r>
            <a:r>
              <a:rPr lang="zh-TW" altLang="zh-TW" sz="1700" u="sng" dirty="0">
                <a:solidFill>
                  <a:schemeClr val="tx2">
                    <a:lumMod val="50000"/>
                  </a:schemeClr>
                </a:solidFill>
                <a:latin typeface="微軟正黑體" panose="020B0604030504040204" pitchFamily="34" charset="-120"/>
                <a:ea typeface="微軟正黑體" panose="020B0604030504040204" pitchFamily="34" charset="-120"/>
              </a:rPr>
              <a:t>不動產仲介經紀業</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銷售時，是否需辦理委託代銷契約備查？</a:t>
            </a:r>
          </a:p>
          <a:p>
            <a:pPr marL="288000" indent="-288000">
              <a:spcBef>
                <a:spcPts val="900"/>
              </a:spcBef>
              <a:spcAft>
                <a:spcPts val="3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A6.</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商與仲介經紀業簽訂之契約應為不動產委託銷售契約書，而非委託代銷契約書。仲介業務係指從事不動產買賣、互易、租賃之居間或代理業務，代銷業務係指受起造人或建築業之委託，負責企劃並代理銷售不動產之業務，</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若</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僅</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單純受建商</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委託尋求買方</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而</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未涉及企劃等其他行為</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則推定為仲介業務</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a:t>
            </a:r>
          </a:p>
        </p:txBody>
      </p:sp>
      <p:sp>
        <p:nvSpPr>
          <p:cNvPr id="3" name="投影片編號版面配置區 2"/>
          <p:cNvSpPr>
            <a:spLocks noGrp="1"/>
          </p:cNvSpPr>
          <p:nvPr>
            <p:ph type="sldNum" sz="quarter" idx="12"/>
          </p:nvPr>
        </p:nvSpPr>
        <p:spPr>
          <a:xfrm>
            <a:off x="8586179" y="4758656"/>
            <a:ext cx="414958" cy="273844"/>
          </a:xfrm>
        </p:spPr>
        <p:txBody>
          <a:bodyPr/>
          <a:lstStyle/>
          <a:p>
            <a:fld id="{D2C41AFA-2B69-43B3-B79D-A75CCD4BFB46}" type="slidenum">
              <a:rPr lang="zh-TW" altLang="en-US" smtClean="0">
                <a:solidFill>
                  <a:prstClr val="black">
                    <a:tint val="75000"/>
                  </a:prstClr>
                </a:solidFill>
              </a:rPr>
              <a:pPr/>
              <a:t>25</a:t>
            </a:fld>
            <a:endParaRPr lang="zh-TW" altLang="en-US" dirty="0">
              <a:solidFill>
                <a:prstClr val="black">
                  <a:tint val="75000"/>
                </a:prstClr>
              </a:solidFill>
            </a:endParaRPr>
          </a:p>
        </p:txBody>
      </p:sp>
    </p:spTree>
    <p:extLst>
      <p:ext uri="{BB962C8B-B14F-4D97-AF65-F5344CB8AC3E}">
        <p14:creationId xmlns:p14="http://schemas.microsoft.com/office/powerpoint/2010/main" val="3102655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20091" y="3651870"/>
            <a:ext cx="8609597" cy="91970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0" name="矩形 9"/>
          <p:cNvSpPr/>
          <p:nvPr/>
        </p:nvSpPr>
        <p:spPr>
          <a:xfrm>
            <a:off x="296712" y="2307892"/>
            <a:ext cx="8632976" cy="702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 name="標題 1"/>
          <p:cNvSpPr>
            <a:spLocks noGrp="1"/>
          </p:cNvSpPr>
          <p:nvPr>
            <p:ph type="title"/>
          </p:nvPr>
        </p:nvSpPr>
        <p:spPr>
          <a:xfrm>
            <a:off x="178942" y="524405"/>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Part3</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4" name="矩形 3"/>
          <p:cNvSpPr/>
          <p:nvPr/>
        </p:nvSpPr>
        <p:spPr>
          <a:xfrm>
            <a:off x="405369" y="1573382"/>
            <a:ext cx="8595767" cy="2970044"/>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spcBef>
                <a:spcPts val="600"/>
              </a:spcBef>
              <a:spcAft>
                <a:spcPts val="600"/>
              </a:spcAft>
            </a:pPr>
            <a:r>
              <a:rPr lang="en-US" altLang="zh-TW" dirty="0">
                <a:solidFill>
                  <a:schemeClr val="tx2">
                    <a:lumMod val="50000"/>
                  </a:schemeClr>
                </a:solidFill>
                <a:latin typeface="微軟正黑體" panose="020B0604030504040204" pitchFamily="34" charset="-120"/>
                <a:ea typeface="微軟正黑體" panose="020B0604030504040204" pitchFamily="34" charset="-120"/>
              </a:rPr>
              <a:t>Q7.</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非常態營業處所</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委託代銷契約</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需在</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30</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日內備查，不然會有罰鍰，請問起算時間點為何</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dirty="0">
              <a:solidFill>
                <a:schemeClr val="tx2">
                  <a:lumMod val="50000"/>
                </a:schemeClr>
              </a:solidFill>
              <a:latin typeface="微軟正黑體" panose="020B0604030504040204" pitchFamily="34" charset="-120"/>
              <a:ea typeface="微軟正黑體" panose="020B0604030504040204" pitchFamily="34" charset="-120"/>
            </a:endParaRPr>
          </a:p>
          <a:p>
            <a:pPr marL="357188" indent="-357188">
              <a:spcBef>
                <a:spcPts val="900"/>
              </a:spcBef>
              <a:spcAft>
                <a:spcPts val="900"/>
              </a:spcAft>
            </a:pPr>
            <a:r>
              <a:rPr lang="en-US" altLang="zh-TW" dirty="0">
                <a:solidFill>
                  <a:schemeClr val="tx2">
                    <a:lumMod val="50000"/>
                  </a:schemeClr>
                </a:solidFill>
                <a:latin typeface="微軟正黑體" panose="020B0604030504040204" pitchFamily="34" charset="-120"/>
                <a:ea typeface="微軟正黑體" panose="020B0604030504040204" pitchFamily="34" charset="-120"/>
              </a:rPr>
              <a:t>A7.</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經營代銷業務，受起造人或建築業委託代銷預售屋者，應於簽訂、變更或終止</a:t>
            </a:r>
            <a:r>
              <a:rPr lang="zh-TW" altLang="zh-TW" u="sng" dirty="0">
                <a:solidFill>
                  <a:schemeClr val="tx2">
                    <a:lumMod val="50000"/>
                  </a:schemeClr>
                </a:solidFill>
                <a:latin typeface="微軟正黑體" panose="020B0604030504040204" pitchFamily="34" charset="-120"/>
                <a:ea typeface="微軟正黑體" panose="020B0604030504040204" pitchFamily="34" charset="-120"/>
              </a:rPr>
              <a:t>委託代銷契約之日</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起</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30</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日內申報。</a:t>
            </a:r>
            <a:endParaRPr lang="en-US" altLang="zh-TW" dirty="0">
              <a:solidFill>
                <a:schemeClr val="tx2">
                  <a:lumMod val="50000"/>
                </a:schemeClr>
              </a:solidFill>
              <a:latin typeface="微軟正黑體" panose="020B0604030504040204" pitchFamily="34" charset="-120"/>
              <a:ea typeface="微軟正黑體" panose="020B0604030504040204" pitchFamily="34" charset="-120"/>
            </a:endParaRPr>
          </a:p>
          <a:p>
            <a:endParaRPr lang="en-US" altLang="zh-TW" dirty="0">
              <a:solidFill>
                <a:schemeClr val="tx2">
                  <a:lumMod val="50000"/>
                </a:schemeClr>
              </a:solidFill>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Q8.</a:t>
            </a:r>
            <a:r>
              <a:rPr lang="zh-TW" altLang="zh-TW" dirty="0">
                <a:latin typeface="微軟正黑體" panose="020B0604030504040204" pitchFamily="34" charset="-120"/>
                <a:ea typeface="微軟正黑體" panose="020B0604030504040204" pitchFamily="34" charset="-120"/>
              </a:rPr>
              <a:t>代銷成屋也要辦理非常態營業處所備查嗎</a:t>
            </a:r>
            <a:r>
              <a:rPr lang="en-US" altLang="zh-TW" dirty="0">
                <a:latin typeface="微軟正黑體" panose="020B0604030504040204" pitchFamily="34" charset="-120"/>
                <a:ea typeface="微軟正黑體" panose="020B0604030504040204" pitchFamily="34" charset="-120"/>
              </a:rPr>
              <a:t>?</a:t>
            </a:r>
            <a:endParaRPr lang="zh-TW" altLang="zh-TW" dirty="0">
              <a:latin typeface="微軟正黑體" panose="020B0604030504040204" pitchFamily="34" charset="-120"/>
              <a:ea typeface="微軟正黑體" panose="020B0604030504040204" pitchFamily="34" charset="-120"/>
            </a:endParaRPr>
          </a:p>
          <a:p>
            <a:pPr marL="357188" indent="-357188">
              <a:spcBef>
                <a:spcPts val="600"/>
              </a:spcBef>
              <a:spcAft>
                <a:spcPts val="600"/>
              </a:spcAft>
            </a:pPr>
            <a:r>
              <a:rPr lang="en-US" altLang="zh-TW" dirty="0">
                <a:solidFill>
                  <a:schemeClr val="tx2">
                    <a:lumMod val="50000"/>
                  </a:schemeClr>
                </a:solidFill>
                <a:latin typeface="微軟正黑體" panose="020B0604030504040204" pitchFamily="34" charset="-120"/>
                <a:ea typeface="微軟正黑體" panose="020B0604030504040204" pitchFamily="34" charset="-120"/>
              </a:rPr>
              <a:t>A8.</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建商與代銷業若係簽訂、變更或終止「成屋」委託代銷契約書時，亦涉及非常態營業處所之設立、變更或裁撤，仍應依不動產經紀業管理條例施行細則第</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8</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9</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條規定</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30</a:t>
            </a:r>
            <a:r>
              <a:rPr lang="zh-TW" altLang="zh-TW" dirty="0">
                <a:solidFill>
                  <a:schemeClr val="tx2">
                    <a:lumMod val="50000"/>
                  </a:schemeClr>
                </a:solidFill>
                <a:latin typeface="微軟正黑體" panose="020B0604030504040204" pitchFamily="34" charset="-120"/>
                <a:ea typeface="微軟正黑體" panose="020B0604030504040204" pitchFamily="34" charset="-120"/>
              </a:rPr>
              <a:t>日內申報。</a:t>
            </a:r>
            <a:endParaRPr lang="en-US" altLang="zh-TW"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8586179" y="4758656"/>
            <a:ext cx="414958" cy="273844"/>
          </a:xfrm>
        </p:spPr>
        <p:txBody>
          <a:bodyPr/>
          <a:lstStyle/>
          <a:p>
            <a:fld id="{D2C41AFA-2B69-43B3-B79D-A75CCD4BFB46}" type="slidenum">
              <a:rPr lang="zh-TW" altLang="en-US" smtClean="0">
                <a:solidFill>
                  <a:prstClr val="black">
                    <a:tint val="75000"/>
                  </a:prstClr>
                </a:solidFill>
              </a:rPr>
              <a:pPr/>
              <a:t>26</a:t>
            </a:fld>
            <a:endParaRPr lang="zh-TW" altLang="en-US" dirty="0">
              <a:solidFill>
                <a:prstClr val="black">
                  <a:tint val="75000"/>
                </a:prstClr>
              </a:solidFill>
            </a:endParaRPr>
          </a:p>
        </p:txBody>
      </p:sp>
    </p:spTree>
    <p:extLst>
      <p:ext uri="{BB962C8B-B14F-4D97-AF65-F5344CB8AC3E}">
        <p14:creationId xmlns:p14="http://schemas.microsoft.com/office/powerpoint/2010/main" val="1449961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5621290" y="1851670"/>
            <a:ext cx="3487214" cy="2993395"/>
          </a:xfrm>
          <a:prstGeom prst="rect">
            <a:avLst/>
          </a:prstGeom>
        </p:spPr>
      </p:pic>
      <p:grpSp>
        <p:nvGrpSpPr>
          <p:cNvPr id="9" name="组合 48">
            <a:extLst>
              <a:ext uri="{FF2B5EF4-FFF2-40B4-BE49-F238E27FC236}">
                <a16:creationId xmlns:a16="http://schemas.microsoft.com/office/drawing/2014/main" id="{8E8C045C-0EE3-4BF5-A3A4-43E6B46253A1}"/>
              </a:ext>
            </a:extLst>
          </p:cNvPr>
          <p:cNvGrpSpPr/>
          <p:nvPr/>
        </p:nvGrpSpPr>
        <p:grpSpPr>
          <a:xfrm>
            <a:off x="3945771" y="2643758"/>
            <a:ext cx="1662207" cy="934623"/>
            <a:chOff x="4733020" y="4631517"/>
            <a:chExt cx="2265032" cy="1273578"/>
          </a:xfrm>
        </p:grpSpPr>
        <p:grpSp>
          <p:nvGrpSpPr>
            <p:cNvPr id="10" name="组合 49">
              <a:extLst>
                <a:ext uri="{FF2B5EF4-FFF2-40B4-BE49-F238E27FC236}">
                  <a16:creationId xmlns:a16="http://schemas.microsoft.com/office/drawing/2014/main" id="{BD0A42E8-8745-43BF-8BA4-ADFA060FE7D6}"/>
                </a:ext>
              </a:extLst>
            </p:cNvPr>
            <p:cNvGrpSpPr/>
            <p:nvPr/>
          </p:nvGrpSpPr>
          <p:grpSpPr>
            <a:xfrm>
              <a:off x="4733020" y="4631517"/>
              <a:ext cx="2265032" cy="190910"/>
              <a:chOff x="4081346" y="4795024"/>
              <a:chExt cx="2265032" cy="190910"/>
            </a:xfrm>
            <a:solidFill>
              <a:schemeClr val="accent2"/>
            </a:solidFill>
          </p:grpSpPr>
          <p:sp>
            <p:nvSpPr>
              <p:cNvPr id="41" name="椭圆 80">
                <a:extLst>
                  <a:ext uri="{FF2B5EF4-FFF2-40B4-BE49-F238E27FC236}">
                    <a16:creationId xmlns:a16="http://schemas.microsoft.com/office/drawing/2014/main" id="{FA895735-DE8B-4674-8F8E-C9F7D4F16F95}"/>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81">
                <a:extLst>
                  <a:ext uri="{FF2B5EF4-FFF2-40B4-BE49-F238E27FC236}">
                    <a16:creationId xmlns:a16="http://schemas.microsoft.com/office/drawing/2014/main" id="{F57104D7-962A-4B1C-AAFD-592307742629}"/>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82">
                <a:extLst>
                  <a:ext uri="{FF2B5EF4-FFF2-40B4-BE49-F238E27FC236}">
                    <a16:creationId xmlns:a16="http://schemas.microsoft.com/office/drawing/2014/main" id="{853332F5-A38B-4BE7-97F3-F7E28FA79A5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83">
                <a:extLst>
                  <a:ext uri="{FF2B5EF4-FFF2-40B4-BE49-F238E27FC236}">
                    <a16:creationId xmlns:a16="http://schemas.microsoft.com/office/drawing/2014/main" id="{AC38118A-964A-447D-8F19-08DD2CA7D36D}"/>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84">
                <a:extLst>
                  <a:ext uri="{FF2B5EF4-FFF2-40B4-BE49-F238E27FC236}">
                    <a16:creationId xmlns:a16="http://schemas.microsoft.com/office/drawing/2014/main" id="{5286D498-7ADC-428B-961B-D1F85D4794A3}"/>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85">
                <a:extLst>
                  <a:ext uri="{FF2B5EF4-FFF2-40B4-BE49-F238E27FC236}">
                    <a16:creationId xmlns:a16="http://schemas.microsoft.com/office/drawing/2014/main" id="{E06937EF-118A-4B76-A921-1D02E60F7AD3}"/>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86">
                <a:extLst>
                  <a:ext uri="{FF2B5EF4-FFF2-40B4-BE49-F238E27FC236}">
                    <a16:creationId xmlns:a16="http://schemas.microsoft.com/office/drawing/2014/main" id="{3D27FEDE-74AD-47D1-A061-38F8A5661F61}"/>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50">
              <a:extLst>
                <a:ext uri="{FF2B5EF4-FFF2-40B4-BE49-F238E27FC236}">
                  <a16:creationId xmlns:a16="http://schemas.microsoft.com/office/drawing/2014/main" id="{08F45B26-801C-4E86-B33C-88150579C4CE}"/>
                </a:ext>
              </a:extLst>
            </p:cNvPr>
            <p:cNvGrpSpPr/>
            <p:nvPr/>
          </p:nvGrpSpPr>
          <p:grpSpPr>
            <a:xfrm>
              <a:off x="4733020" y="4992670"/>
              <a:ext cx="2265032" cy="190910"/>
              <a:chOff x="4081346" y="4795024"/>
              <a:chExt cx="2265032" cy="190910"/>
            </a:xfrm>
            <a:solidFill>
              <a:schemeClr val="accent2"/>
            </a:solidFill>
          </p:grpSpPr>
          <p:sp>
            <p:nvSpPr>
              <p:cNvPr id="32" name="椭圆 71">
                <a:extLst>
                  <a:ext uri="{FF2B5EF4-FFF2-40B4-BE49-F238E27FC236}">
                    <a16:creationId xmlns:a16="http://schemas.microsoft.com/office/drawing/2014/main" id="{99572E40-9FE6-4717-B405-C3A727B40627}"/>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72">
                <a:extLst>
                  <a:ext uri="{FF2B5EF4-FFF2-40B4-BE49-F238E27FC236}">
                    <a16:creationId xmlns:a16="http://schemas.microsoft.com/office/drawing/2014/main" id="{6D9AE392-718E-4788-81F6-E9976424121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73">
                <a:extLst>
                  <a:ext uri="{FF2B5EF4-FFF2-40B4-BE49-F238E27FC236}">
                    <a16:creationId xmlns:a16="http://schemas.microsoft.com/office/drawing/2014/main" id="{D7D58D48-FED0-4392-AA37-C127C4197B82}"/>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74">
                <a:extLst>
                  <a:ext uri="{FF2B5EF4-FFF2-40B4-BE49-F238E27FC236}">
                    <a16:creationId xmlns:a16="http://schemas.microsoft.com/office/drawing/2014/main" id="{7CF88929-0D35-40CE-BCE4-6A46C2DD13C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75">
                <a:extLst>
                  <a:ext uri="{FF2B5EF4-FFF2-40B4-BE49-F238E27FC236}">
                    <a16:creationId xmlns:a16="http://schemas.microsoft.com/office/drawing/2014/main" id="{216D5B01-19B3-4D76-AF66-E62B44C5D4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76">
                <a:extLst>
                  <a:ext uri="{FF2B5EF4-FFF2-40B4-BE49-F238E27FC236}">
                    <a16:creationId xmlns:a16="http://schemas.microsoft.com/office/drawing/2014/main" id="{5AD85234-B6EA-40FA-BE5A-2F5D806DD1D4}"/>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77">
                <a:extLst>
                  <a:ext uri="{FF2B5EF4-FFF2-40B4-BE49-F238E27FC236}">
                    <a16:creationId xmlns:a16="http://schemas.microsoft.com/office/drawing/2014/main" id="{74FA8F67-E852-44DB-984B-7189B0801BE6}"/>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51">
              <a:extLst>
                <a:ext uri="{FF2B5EF4-FFF2-40B4-BE49-F238E27FC236}">
                  <a16:creationId xmlns:a16="http://schemas.microsoft.com/office/drawing/2014/main" id="{31B08C80-56D3-4B8B-9A43-B45427E861FA}"/>
                </a:ext>
              </a:extLst>
            </p:cNvPr>
            <p:cNvGrpSpPr/>
            <p:nvPr/>
          </p:nvGrpSpPr>
          <p:grpSpPr>
            <a:xfrm>
              <a:off x="4733020" y="5353823"/>
              <a:ext cx="2265032" cy="190910"/>
              <a:chOff x="4081346" y="4795024"/>
              <a:chExt cx="2265032" cy="190910"/>
            </a:xfrm>
            <a:solidFill>
              <a:schemeClr val="accent2"/>
            </a:solidFill>
          </p:grpSpPr>
          <p:sp>
            <p:nvSpPr>
              <p:cNvPr id="23" name="椭圆 62">
                <a:extLst>
                  <a:ext uri="{FF2B5EF4-FFF2-40B4-BE49-F238E27FC236}">
                    <a16:creationId xmlns:a16="http://schemas.microsoft.com/office/drawing/2014/main" id="{7939FE44-F24C-4EF4-BB13-2B0327E7B278}"/>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63">
                <a:extLst>
                  <a:ext uri="{FF2B5EF4-FFF2-40B4-BE49-F238E27FC236}">
                    <a16:creationId xmlns:a16="http://schemas.microsoft.com/office/drawing/2014/main" id="{7BC6C8CF-8F05-4B1E-B895-73928C0F0D3C}"/>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64">
                <a:extLst>
                  <a:ext uri="{FF2B5EF4-FFF2-40B4-BE49-F238E27FC236}">
                    <a16:creationId xmlns:a16="http://schemas.microsoft.com/office/drawing/2014/main" id="{DED0EE5C-F954-4107-B82E-A3243C0DDC54}"/>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65">
                <a:extLst>
                  <a:ext uri="{FF2B5EF4-FFF2-40B4-BE49-F238E27FC236}">
                    <a16:creationId xmlns:a16="http://schemas.microsoft.com/office/drawing/2014/main" id="{3C567C22-2BF7-4D59-A768-AD4E66DA65D5}"/>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66">
                <a:extLst>
                  <a:ext uri="{FF2B5EF4-FFF2-40B4-BE49-F238E27FC236}">
                    <a16:creationId xmlns:a16="http://schemas.microsoft.com/office/drawing/2014/main" id="{870B056F-5469-440A-9C82-3C9BA498908E}"/>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67">
                <a:extLst>
                  <a:ext uri="{FF2B5EF4-FFF2-40B4-BE49-F238E27FC236}">
                    <a16:creationId xmlns:a16="http://schemas.microsoft.com/office/drawing/2014/main" id="{A60DF19D-A90E-44F1-AA4A-ABD4CF666FA6}"/>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68">
                <a:extLst>
                  <a:ext uri="{FF2B5EF4-FFF2-40B4-BE49-F238E27FC236}">
                    <a16:creationId xmlns:a16="http://schemas.microsoft.com/office/drawing/2014/main" id="{3D0A7F57-C896-4559-8B1A-4868CC2E6E50}"/>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2">
              <a:extLst>
                <a:ext uri="{FF2B5EF4-FFF2-40B4-BE49-F238E27FC236}">
                  <a16:creationId xmlns:a16="http://schemas.microsoft.com/office/drawing/2014/main" id="{B4111C59-B88A-4C2B-AF43-3EAC12191D59}"/>
                </a:ext>
              </a:extLst>
            </p:cNvPr>
            <p:cNvGrpSpPr/>
            <p:nvPr userDrawn="1"/>
          </p:nvGrpSpPr>
          <p:grpSpPr>
            <a:xfrm>
              <a:off x="4733020" y="5714185"/>
              <a:ext cx="2265032" cy="190910"/>
              <a:chOff x="4081346" y="4795024"/>
              <a:chExt cx="2265032" cy="190910"/>
            </a:xfrm>
            <a:solidFill>
              <a:schemeClr val="accent2"/>
            </a:solidFill>
          </p:grpSpPr>
          <p:sp>
            <p:nvSpPr>
              <p:cNvPr id="14" name="椭圆 53">
                <a:extLst>
                  <a:ext uri="{FF2B5EF4-FFF2-40B4-BE49-F238E27FC236}">
                    <a16:creationId xmlns:a16="http://schemas.microsoft.com/office/drawing/2014/main" id="{DE988CD5-5206-4296-9592-BD7E1F95E631}"/>
                  </a:ext>
                </a:extLst>
              </p:cNvPr>
              <p:cNvSpPr/>
              <p:nvPr/>
            </p:nvSpPr>
            <p:spPr>
              <a:xfrm>
                <a:off x="4081346"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54">
                <a:extLst>
                  <a:ext uri="{FF2B5EF4-FFF2-40B4-BE49-F238E27FC236}">
                    <a16:creationId xmlns:a16="http://schemas.microsoft.com/office/drawing/2014/main" id="{D5F6E632-E52E-414F-AFCE-2B49A1FD6AE4}"/>
                  </a:ext>
                </a:extLst>
              </p:cNvPr>
              <p:cNvSpPr/>
              <p:nvPr/>
            </p:nvSpPr>
            <p:spPr>
              <a:xfrm>
                <a:off x="4427033"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55">
                <a:extLst>
                  <a:ext uri="{FF2B5EF4-FFF2-40B4-BE49-F238E27FC236}">
                    <a16:creationId xmlns:a16="http://schemas.microsoft.com/office/drawing/2014/main" id="{4AEA56EB-EB05-4D0B-9788-F7755521D9A7}"/>
                  </a:ext>
                </a:extLst>
              </p:cNvPr>
              <p:cNvSpPr/>
              <p:nvPr/>
            </p:nvSpPr>
            <p:spPr>
              <a:xfrm>
                <a:off x="4772720"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56">
                <a:extLst>
                  <a:ext uri="{FF2B5EF4-FFF2-40B4-BE49-F238E27FC236}">
                    <a16:creationId xmlns:a16="http://schemas.microsoft.com/office/drawing/2014/main" id="{9301EE99-8951-413E-83AD-AA60BF3C2A07}"/>
                  </a:ext>
                </a:extLst>
              </p:cNvPr>
              <p:cNvSpPr/>
              <p:nvPr/>
            </p:nvSpPr>
            <p:spPr>
              <a:xfrm>
                <a:off x="5118407"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57">
                <a:extLst>
                  <a:ext uri="{FF2B5EF4-FFF2-40B4-BE49-F238E27FC236}">
                    <a16:creationId xmlns:a16="http://schemas.microsoft.com/office/drawing/2014/main" id="{656557ED-7280-4D04-8BF6-D9EEEA8837A8}"/>
                  </a:ext>
                </a:extLst>
              </p:cNvPr>
              <p:cNvSpPr/>
              <p:nvPr/>
            </p:nvSpPr>
            <p:spPr>
              <a:xfrm>
                <a:off x="5464094"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58">
                <a:extLst>
                  <a:ext uri="{FF2B5EF4-FFF2-40B4-BE49-F238E27FC236}">
                    <a16:creationId xmlns:a16="http://schemas.microsoft.com/office/drawing/2014/main" id="{AF566853-09AC-4AEE-B2AF-B60E33F10FFC}"/>
                  </a:ext>
                </a:extLst>
              </p:cNvPr>
              <p:cNvSpPr/>
              <p:nvPr/>
            </p:nvSpPr>
            <p:spPr>
              <a:xfrm>
                <a:off x="5809781"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59">
                <a:extLst>
                  <a:ext uri="{FF2B5EF4-FFF2-40B4-BE49-F238E27FC236}">
                    <a16:creationId xmlns:a16="http://schemas.microsoft.com/office/drawing/2014/main" id="{DB816F20-4708-4EF9-84DE-257FA9780605}"/>
                  </a:ext>
                </a:extLst>
              </p:cNvPr>
              <p:cNvSpPr/>
              <p:nvPr/>
            </p:nvSpPr>
            <p:spPr>
              <a:xfrm>
                <a:off x="6155468" y="4795024"/>
                <a:ext cx="190910" cy="1909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投影片編號版面配置區 2"/>
          <p:cNvSpPr>
            <a:spLocks noGrp="1"/>
          </p:cNvSpPr>
          <p:nvPr>
            <p:ph type="sldNum" sz="quarter" idx="12"/>
          </p:nvPr>
        </p:nvSpPr>
        <p:spPr>
          <a:xfrm>
            <a:off x="6899064" y="4782002"/>
            <a:ext cx="2057400" cy="273844"/>
          </a:xfrm>
        </p:spPr>
        <p:txBody>
          <a:bodyPr/>
          <a:lstStyle/>
          <a:p>
            <a:fld id="{D2C41AFA-2B69-43B3-B79D-A75CCD4BFB46}" type="slidenum">
              <a:rPr lang="zh-TW" altLang="en-US" sz="1050" b="0" smtClean="0">
                <a:solidFill>
                  <a:schemeClr val="bg1">
                    <a:lumMod val="50000"/>
                  </a:schemeClr>
                </a:solidFill>
                <a:effectLst/>
                <a:latin typeface="微軟正黑體" panose="020B0604030504040204" pitchFamily="34" charset="-120"/>
                <a:ea typeface="微軟正黑體" panose="020B0604030504040204" pitchFamily="34" charset="-120"/>
              </a:rPr>
              <a:pPr/>
              <a:t>27</a:t>
            </a:fld>
            <a:endParaRPr lang="zh-TW" altLang="en-US" sz="1050" b="0" dirty="0">
              <a:solidFill>
                <a:schemeClr val="bg1">
                  <a:lumMod val="50000"/>
                </a:schemeClr>
              </a:solidFill>
              <a:effectLst/>
              <a:latin typeface="微軟正黑體" panose="020B0604030504040204" pitchFamily="34" charset="-120"/>
              <a:ea typeface="微軟正黑體" panose="020B0604030504040204" pitchFamily="34" charset="-120"/>
            </a:endParaRPr>
          </a:p>
        </p:txBody>
      </p:sp>
      <p:sp>
        <p:nvSpPr>
          <p:cNvPr id="50" name="标题 4"/>
          <p:cNvSpPr>
            <a:spLocks noGrp="1"/>
          </p:cNvSpPr>
          <p:nvPr>
            <p:ph type="title"/>
          </p:nvPr>
        </p:nvSpPr>
        <p:spPr>
          <a:xfrm>
            <a:off x="-756592" y="3723878"/>
            <a:ext cx="6871942" cy="895350"/>
          </a:xfrm>
        </p:spPr>
        <p:txBody>
          <a:bodyPr>
            <a:noAutofit/>
          </a:bodyPr>
          <a:lstStyle/>
          <a:p>
            <a:pPr lvl="0" algn="r"/>
            <a:r>
              <a:rPr lang="zh-TW" altLang="en-US" sz="4600" b="1" dirty="0">
                <a:solidFill>
                  <a:schemeClr val="tx2">
                    <a:lumMod val="50000"/>
                  </a:schemeClr>
                </a:solidFill>
                <a:effectLst/>
              </a:rPr>
              <a:t>實價登錄調整</a:t>
            </a:r>
          </a:p>
        </p:txBody>
      </p:sp>
      <p:sp>
        <p:nvSpPr>
          <p:cNvPr id="51" name="文本框 8">
            <a:extLst>
              <a:ext uri="{FF2B5EF4-FFF2-40B4-BE49-F238E27FC236}">
                <a16:creationId xmlns:a16="http://schemas.microsoft.com/office/drawing/2014/main" id="{04F69230-F3A6-4586-9371-A858F4763E9F}"/>
              </a:ext>
            </a:extLst>
          </p:cNvPr>
          <p:cNvSpPr txBox="1"/>
          <p:nvPr/>
        </p:nvSpPr>
        <p:spPr>
          <a:xfrm>
            <a:off x="3014802" y="1416317"/>
            <a:ext cx="1733515" cy="1507227"/>
          </a:xfrm>
          <a:prstGeom prst="rect">
            <a:avLst/>
          </a:prstGeom>
          <a:noFill/>
          <a:ln w="117475">
            <a:noFill/>
          </a:ln>
        </p:spPr>
        <p:txBody>
          <a:bodyPr wrap="none" rtlCol="0">
            <a:prstTxWarp prst="textPlain">
              <a:avLst/>
            </a:prstTxWarp>
            <a:spAutoFit/>
          </a:bodyPr>
          <a:lstStyle/>
          <a:p>
            <a:r>
              <a:rPr lang="en-US" altLang="zh-CN" sz="800" spc="100" dirty="0">
                <a:solidFill>
                  <a:srgbClr val="0070C0"/>
                </a:solidFill>
                <a:latin typeface="Impact" panose="020B0806030902050204" pitchFamily="34" charset="0"/>
                <a:cs typeface="Arial" panose="020B0604020202020204" pitchFamily="34" charset="0"/>
              </a:rPr>
              <a:t>/</a:t>
            </a:r>
            <a:r>
              <a:rPr lang="en-US" altLang="zh-TW" sz="800" spc="100" dirty="0">
                <a:solidFill>
                  <a:srgbClr val="0070C0"/>
                </a:solidFill>
                <a:latin typeface="Impact" panose="020B0806030902050204" pitchFamily="34" charset="0"/>
                <a:cs typeface="Arial" panose="020B0604020202020204" pitchFamily="34" charset="0"/>
              </a:rPr>
              <a:t>06</a:t>
            </a:r>
            <a:endParaRPr lang="zh-CN" altLang="en-US" sz="800" spc="100" dirty="0">
              <a:solidFill>
                <a:srgbClr val="0070C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762140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483518"/>
            <a:ext cx="9144000" cy="549465"/>
          </a:xfrm>
        </p:spPr>
        <p:txBody>
          <a:bodyPr>
            <a:normAutofit/>
          </a:bodyPr>
          <a:lstStyle/>
          <a:p>
            <a:pPr algn="l"/>
            <a:r>
              <a:rPr lang="zh-TW" altLang="en-US" dirty="0"/>
              <a:t> </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實價登錄調整</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28</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grpSp>
        <p:nvGrpSpPr>
          <p:cNvPr id="5" name="群組 4"/>
          <p:cNvGrpSpPr/>
          <p:nvPr/>
        </p:nvGrpSpPr>
        <p:grpSpPr>
          <a:xfrm>
            <a:off x="539552" y="1045029"/>
            <a:ext cx="8264973" cy="3855566"/>
            <a:chOff x="3361533" y="1072683"/>
            <a:chExt cx="4381760" cy="3855566"/>
          </a:xfrm>
        </p:grpSpPr>
        <p:sp>
          <p:nvSpPr>
            <p:cNvPr id="10" name="手繪多邊形 9"/>
            <p:cNvSpPr/>
            <p:nvPr/>
          </p:nvSpPr>
          <p:spPr>
            <a:xfrm>
              <a:off x="5665774" y="1072683"/>
              <a:ext cx="2062940" cy="658766"/>
            </a:xfrm>
            <a:custGeom>
              <a:avLst/>
              <a:gdLst>
                <a:gd name="connsiteX0" fmla="*/ 0 w 3600364"/>
                <a:gd name="connsiteY0" fmla="*/ 0 h 584472"/>
                <a:gd name="connsiteX1" fmla="*/ 3600364 w 3600364"/>
                <a:gd name="connsiteY1" fmla="*/ 0 h 584472"/>
                <a:gd name="connsiteX2" fmla="*/ 3600364 w 3600364"/>
                <a:gd name="connsiteY2" fmla="*/ 584472 h 584472"/>
                <a:gd name="connsiteX3" fmla="*/ 0 w 3600364"/>
                <a:gd name="connsiteY3" fmla="*/ 584472 h 584472"/>
                <a:gd name="connsiteX4" fmla="*/ 0 w 3600364"/>
                <a:gd name="connsiteY4" fmla="*/ 0 h 58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584472">
                  <a:moveTo>
                    <a:pt x="0" y="0"/>
                  </a:moveTo>
                  <a:lnTo>
                    <a:pt x="3600364" y="0"/>
                  </a:lnTo>
                  <a:lnTo>
                    <a:pt x="3600364" y="584472"/>
                  </a:lnTo>
                  <a:lnTo>
                    <a:pt x="0" y="584472"/>
                  </a:lnTo>
                  <a:lnTo>
                    <a:pt x="0" y="0"/>
                  </a:lnTo>
                  <a:close/>
                </a:path>
              </a:pathLst>
            </a:custGeom>
            <a:solidFill>
              <a:schemeClr val="accent4">
                <a:lumMod val="75000"/>
              </a:schemeClr>
            </a:solidFill>
          </p:spPr>
          <p:style>
            <a:lnRef idx="1">
              <a:schemeClr val="accent5">
                <a:hueOff val="-7353345"/>
                <a:satOff val="-10228"/>
                <a:lumOff val="-3922"/>
                <a:alphaOff val="0"/>
              </a:schemeClr>
            </a:lnRef>
            <a:fillRef idx="3">
              <a:schemeClr val="accent5">
                <a:hueOff val="-7353345"/>
                <a:satOff val="-10228"/>
                <a:lumOff val="-3922"/>
                <a:alphaOff val="0"/>
              </a:schemeClr>
            </a:fillRef>
            <a:effectRef idx="3">
              <a:schemeClr val="accent5">
                <a:hueOff val="-7353345"/>
                <a:satOff val="-10228"/>
                <a:lumOff val="-3922"/>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rPr>
                <a:t>其  他</a:t>
              </a:r>
            </a:p>
          </p:txBody>
        </p:sp>
        <p:sp>
          <p:nvSpPr>
            <p:cNvPr id="12" name="手繪多邊形 11"/>
            <p:cNvSpPr/>
            <p:nvPr/>
          </p:nvSpPr>
          <p:spPr>
            <a:xfrm>
              <a:off x="5665774" y="1709435"/>
              <a:ext cx="2077519" cy="3196712"/>
            </a:xfrm>
            <a:custGeom>
              <a:avLst/>
              <a:gdLst>
                <a:gd name="connsiteX0" fmla="*/ 0 w 3600364"/>
                <a:gd name="connsiteY0" fmla="*/ 0 h 3164579"/>
                <a:gd name="connsiteX1" fmla="*/ 3600364 w 3600364"/>
                <a:gd name="connsiteY1" fmla="*/ 0 h 3164579"/>
                <a:gd name="connsiteX2" fmla="*/ 3600364 w 3600364"/>
                <a:gd name="connsiteY2" fmla="*/ 3164579 h 3164579"/>
                <a:gd name="connsiteX3" fmla="*/ 0 w 3600364"/>
                <a:gd name="connsiteY3" fmla="*/ 3164579 h 3164579"/>
                <a:gd name="connsiteX4" fmla="*/ 0 w 3600364"/>
                <a:gd name="connsiteY4" fmla="*/ 0 h 316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3164579">
                  <a:moveTo>
                    <a:pt x="0" y="0"/>
                  </a:moveTo>
                  <a:lnTo>
                    <a:pt x="3600364" y="0"/>
                  </a:lnTo>
                  <a:lnTo>
                    <a:pt x="3600364" y="3164579"/>
                  </a:lnTo>
                  <a:lnTo>
                    <a:pt x="0" y="3164579"/>
                  </a:lnTo>
                  <a:lnTo>
                    <a:pt x="0" y="0"/>
                  </a:lnTo>
                  <a:close/>
                </a:path>
              </a:pathLst>
            </a:custGeom>
            <a:solidFill>
              <a:schemeClr val="accent4">
                <a:lumMod val="60000"/>
                <a:lumOff val="40000"/>
                <a:alpha val="90000"/>
              </a:schemeClr>
            </a:solidFill>
          </p:spPr>
          <p:style>
            <a:lnRef idx="1">
              <a:schemeClr val="accent5">
                <a:tint val="40000"/>
                <a:alpha val="90000"/>
                <a:hueOff val="-7391754"/>
                <a:satOff val="-12816"/>
                <a:lumOff val="-1289"/>
                <a:alphaOff val="0"/>
              </a:schemeClr>
            </a:lnRef>
            <a:fillRef idx="1">
              <a:schemeClr val="accent5">
                <a:tint val="40000"/>
                <a:alpha val="90000"/>
                <a:hueOff val="-7391754"/>
                <a:satOff val="-12816"/>
                <a:lumOff val="-1289"/>
                <a:alphaOff val="0"/>
              </a:schemeClr>
            </a:fillRef>
            <a:effectRef idx="2">
              <a:schemeClr val="accent5">
                <a:tint val="40000"/>
                <a:alpha val="90000"/>
                <a:hueOff val="-7391754"/>
                <a:satOff val="-12816"/>
                <a:lumOff val="-1289"/>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449263" lvl="1" indent="-449263" algn="l" defTabSz="933450">
                <a:spcBef>
                  <a:spcPts val="1200"/>
                </a:spcBef>
                <a:spcAft>
                  <a:spcPts val="360"/>
                </a:spcAft>
                <a:buChar char="••"/>
              </a:pPr>
              <a:endParaRPr lang="en-US" altLang="zh-TW" sz="2000" kern="1200" dirty="0">
                <a:solidFill>
                  <a:schemeClr val="tx2">
                    <a:lumMod val="50000"/>
                  </a:schemeClr>
                </a:solidFill>
                <a:latin typeface="微軟正黑體" panose="020B0604030504040204" pitchFamily="34" charset="-120"/>
                <a:ea typeface="微軟正黑體" panose="020B0604030504040204" pitchFamily="34" charset="-120"/>
              </a:endParaRPr>
            </a:p>
            <a:p>
              <a:pPr marL="0" lvl="1" algn="l" defTabSz="933450">
                <a:spcBef>
                  <a:spcPts val="1200"/>
                </a:spcBef>
                <a:spcAft>
                  <a:spcPts val="360"/>
                </a:spcAft>
              </a:pPr>
              <a:r>
                <a:rPr lang="zh-TW" altLang="en-US" sz="2000" kern="1200" dirty="0">
                  <a:solidFill>
                    <a:schemeClr val="tx2">
                      <a:lumMod val="75000"/>
                    </a:schemeClr>
                  </a:solidFill>
                  <a:latin typeface="微軟正黑體" panose="020B0604030504040204" pitchFamily="34" charset="-120"/>
                  <a:ea typeface="微軟正黑體" panose="020B0604030504040204" pitchFamily="34" charset="-120"/>
                </a:rPr>
                <a:t>完整揭示地號及門牌。</a:t>
              </a:r>
            </a:p>
            <a:p>
              <a:pPr marL="0" lvl="1" algn="l" defTabSz="889000">
                <a:spcBef>
                  <a:spcPts val="1200"/>
                </a:spcBef>
                <a:spcAft>
                  <a:spcPts val="360"/>
                </a:spcAft>
              </a:pPr>
              <a:r>
                <a:rPr lang="zh-TW" altLang="en-US" sz="2000" kern="1200" dirty="0">
                  <a:solidFill>
                    <a:schemeClr val="tx2">
                      <a:lumMod val="50000"/>
                    </a:schemeClr>
                  </a:solidFill>
                  <a:latin typeface="微軟正黑體" panose="020B0604030504040204" pitchFamily="34" charset="-120"/>
                  <a:ea typeface="微軟正黑體" panose="020B0604030504040204" pitchFamily="34" charset="-120"/>
                </a:rPr>
                <a:t>    </a:t>
              </a:r>
              <a:endParaRPr lang="en-US" altLang="zh-TW" sz="2000" kern="1200" dirty="0">
                <a:solidFill>
                  <a:schemeClr val="tx2">
                    <a:lumMod val="50000"/>
                  </a:schemeClr>
                </a:solidFill>
                <a:latin typeface="微軟正黑體" panose="020B0604030504040204" pitchFamily="34" charset="-120"/>
                <a:ea typeface="微軟正黑體" panose="020B0604030504040204" pitchFamily="34" charset="-120"/>
              </a:endParaRPr>
            </a:p>
            <a:p>
              <a:pPr marL="0" lvl="1" algn="l" defTabSz="889000">
                <a:spcBef>
                  <a:spcPts val="1200"/>
                </a:spcBef>
                <a:spcAft>
                  <a:spcPts val="360"/>
                </a:spcAft>
              </a:pPr>
              <a:r>
                <a:rPr lang="zh-TW" altLang="en-US" sz="2000" kern="1200" dirty="0">
                  <a:solidFill>
                    <a:schemeClr val="tx2">
                      <a:lumMod val="75000"/>
                    </a:schemeClr>
                  </a:solidFill>
                  <a:latin typeface="微軟正黑體" panose="020B0604030504040204" pitchFamily="34" charset="-120"/>
                  <a:ea typeface="微軟正黑體" panose="020B0604030504040204" pitchFamily="34" charset="-120"/>
                </a:rPr>
                <a:t>縣市</a:t>
              </a:r>
              <a:r>
                <a:rPr lang="en-US" altLang="zh-TW" sz="2000" kern="1200" dirty="0">
                  <a:solidFill>
                    <a:schemeClr val="tx2">
                      <a:lumMod val="75000"/>
                    </a:schemeClr>
                  </a:solidFill>
                  <a:latin typeface="微軟正黑體" panose="020B0604030504040204" pitchFamily="34" charset="-120"/>
                  <a:ea typeface="微軟正黑體" panose="020B0604030504040204" pitchFamily="34" charset="-120"/>
                </a:rPr>
                <a:t>-</a:t>
              </a:r>
              <a:r>
                <a:rPr lang="zh-TW" altLang="en-US" sz="2000" kern="1200" dirty="0">
                  <a:solidFill>
                    <a:schemeClr val="tx2">
                      <a:lumMod val="75000"/>
                    </a:schemeClr>
                  </a:solidFill>
                  <a:latin typeface="微軟正黑體" panose="020B0604030504040204" pitchFamily="34" charset="-120"/>
                  <a:ea typeface="微軟正黑體" panose="020B0604030504040204" pitchFamily="34" charset="-120"/>
                </a:rPr>
                <a:t>權利、義務人及業者</a:t>
              </a:r>
              <a:r>
                <a:rPr lang="zh-TW" altLang="en-US" kern="1200" dirty="0">
                  <a:solidFill>
                    <a:schemeClr val="tx2">
                      <a:lumMod val="75000"/>
                    </a:schemeClr>
                  </a:solidFill>
                  <a:latin typeface="微軟正黑體" panose="020B0604030504040204" pitchFamily="34" charset="-120"/>
                  <a:ea typeface="微軟正黑體" panose="020B0604030504040204" pitchFamily="34" charset="-120"/>
                </a:rPr>
                <a:t>。</a:t>
              </a:r>
              <a:endParaRPr lang="en-US" altLang="zh-TW" kern="1200" dirty="0">
                <a:solidFill>
                  <a:schemeClr val="tx2">
                    <a:lumMod val="75000"/>
                  </a:schemeClr>
                </a:solidFill>
                <a:latin typeface="微軟正黑體" panose="020B0604030504040204" pitchFamily="34" charset="-120"/>
                <a:ea typeface="微軟正黑體" panose="020B0604030504040204" pitchFamily="34" charset="-120"/>
              </a:endParaRPr>
            </a:p>
            <a:p>
              <a:pPr marL="0" lvl="1" algn="l" defTabSz="889000">
                <a:spcBef>
                  <a:spcPts val="1200"/>
                </a:spcBef>
                <a:spcAft>
                  <a:spcPts val="360"/>
                </a:spcAft>
              </a:pPr>
              <a:r>
                <a:rPr lang="zh-TW" altLang="en-US" sz="2000" dirty="0">
                  <a:solidFill>
                    <a:schemeClr val="tx2">
                      <a:lumMod val="75000"/>
                    </a:schemeClr>
                  </a:solidFill>
                  <a:latin typeface="微軟正黑體" panose="020B0604030504040204" pitchFamily="34" charset="-120"/>
                  <a:ea typeface="微軟正黑體" panose="020B0604030504040204" pitchFamily="34" charset="-120"/>
                </a:rPr>
                <a:t>中央</a:t>
              </a:r>
              <a:r>
                <a:rPr lang="en-US" altLang="zh-TW" sz="2000" dirty="0">
                  <a:solidFill>
                    <a:schemeClr val="tx2">
                      <a:lumMod val="75000"/>
                    </a:schemeClr>
                  </a:solidFill>
                  <a:latin typeface="微軟正黑體" panose="020B0604030504040204" pitchFamily="34" charset="-120"/>
                  <a:ea typeface="微軟正黑體" panose="020B0604030504040204" pitchFamily="34" charset="-120"/>
                </a:rPr>
                <a:t>-</a:t>
              </a:r>
              <a:r>
                <a:rPr lang="zh-TW" altLang="en-US" sz="2000" dirty="0">
                  <a:solidFill>
                    <a:schemeClr val="tx2">
                      <a:lumMod val="75000"/>
                    </a:schemeClr>
                  </a:solidFill>
                  <a:latin typeface="微軟正黑體" panose="020B0604030504040204" pitchFamily="34" charset="-120"/>
                  <a:ea typeface="微軟正黑體" panose="020B0604030504040204" pitchFamily="34" charset="-120"/>
                </a:rPr>
                <a:t>金融機構。</a:t>
              </a:r>
              <a:endParaRPr lang="en-US" altLang="zh-TW" sz="2000" kern="120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23" name="手繪多邊形 22"/>
            <p:cNvSpPr/>
            <p:nvPr/>
          </p:nvSpPr>
          <p:spPr>
            <a:xfrm>
              <a:off x="3361534" y="1072683"/>
              <a:ext cx="2078439" cy="734633"/>
            </a:xfrm>
            <a:custGeom>
              <a:avLst/>
              <a:gdLst>
                <a:gd name="connsiteX0" fmla="*/ 0 w 3600364"/>
                <a:gd name="connsiteY0" fmla="*/ 0 h 584472"/>
                <a:gd name="connsiteX1" fmla="*/ 3600364 w 3600364"/>
                <a:gd name="connsiteY1" fmla="*/ 0 h 584472"/>
                <a:gd name="connsiteX2" fmla="*/ 3600364 w 3600364"/>
                <a:gd name="connsiteY2" fmla="*/ 584472 h 584472"/>
                <a:gd name="connsiteX3" fmla="*/ 0 w 3600364"/>
                <a:gd name="connsiteY3" fmla="*/ 584472 h 584472"/>
                <a:gd name="connsiteX4" fmla="*/ 0 w 3600364"/>
                <a:gd name="connsiteY4" fmla="*/ 0 h 58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584472">
                  <a:moveTo>
                    <a:pt x="0" y="0"/>
                  </a:moveTo>
                  <a:lnTo>
                    <a:pt x="3600364" y="0"/>
                  </a:lnTo>
                  <a:lnTo>
                    <a:pt x="3600364" y="584472"/>
                  </a:lnTo>
                  <a:lnTo>
                    <a:pt x="0" y="584472"/>
                  </a:lnTo>
                  <a:lnTo>
                    <a:pt x="0" y="0"/>
                  </a:lnTo>
                  <a:close/>
                </a:path>
              </a:pathLst>
            </a:custGeom>
          </p:spPr>
          <p:style>
            <a:lnRef idx="3">
              <a:schemeClr val="lt1"/>
            </a:lnRef>
            <a:fillRef idx="1">
              <a:schemeClr val="accent1"/>
            </a:fillRef>
            <a:effectRef idx="1">
              <a:schemeClr val="accent1"/>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rPr>
                <a:t>預售屋實價登錄</a:t>
              </a:r>
            </a:p>
          </p:txBody>
        </p:sp>
        <p:sp>
          <p:nvSpPr>
            <p:cNvPr id="24" name="手繪多邊形 23"/>
            <p:cNvSpPr/>
            <p:nvPr/>
          </p:nvSpPr>
          <p:spPr>
            <a:xfrm>
              <a:off x="3361533" y="1731449"/>
              <a:ext cx="2078440" cy="3196800"/>
            </a:xfrm>
            <a:custGeom>
              <a:avLst/>
              <a:gdLst>
                <a:gd name="connsiteX0" fmla="*/ 0 w 3600364"/>
                <a:gd name="connsiteY0" fmla="*/ 0 h 3164579"/>
                <a:gd name="connsiteX1" fmla="*/ 3600364 w 3600364"/>
                <a:gd name="connsiteY1" fmla="*/ 0 h 3164579"/>
                <a:gd name="connsiteX2" fmla="*/ 3600364 w 3600364"/>
                <a:gd name="connsiteY2" fmla="*/ 3164579 h 3164579"/>
                <a:gd name="connsiteX3" fmla="*/ 0 w 3600364"/>
                <a:gd name="connsiteY3" fmla="*/ 3164579 h 3164579"/>
                <a:gd name="connsiteX4" fmla="*/ 0 w 3600364"/>
                <a:gd name="connsiteY4" fmla="*/ 0 h 316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3164579">
                  <a:moveTo>
                    <a:pt x="0" y="0"/>
                  </a:moveTo>
                  <a:lnTo>
                    <a:pt x="3600364" y="0"/>
                  </a:lnTo>
                  <a:lnTo>
                    <a:pt x="3600364" y="3164579"/>
                  </a:lnTo>
                  <a:lnTo>
                    <a:pt x="0" y="3164579"/>
                  </a:lnTo>
                  <a:lnTo>
                    <a:pt x="0" y="0"/>
                  </a:lnTo>
                  <a:close/>
                </a:path>
              </a:pathLst>
            </a:custGeom>
            <a:solidFill>
              <a:schemeClr val="tx2">
                <a:lumMod val="20000"/>
                <a:lumOff val="80000"/>
                <a:alpha val="90000"/>
              </a:schemeClr>
            </a:solidFill>
          </p:spPr>
          <p:style>
            <a:lnRef idx="1">
              <a:schemeClr val="accent5">
                <a:tint val="40000"/>
                <a:alpha val="90000"/>
                <a:hueOff val="-7391754"/>
                <a:satOff val="-12816"/>
                <a:lumOff val="-1289"/>
                <a:alphaOff val="0"/>
              </a:schemeClr>
            </a:lnRef>
            <a:fillRef idx="1">
              <a:schemeClr val="accent5">
                <a:tint val="40000"/>
                <a:alpha val="90000"/>
                <a:hueOff val="-7391754"/>
                <a:satOff val="-12816"/>
                <a:lumOff val="-1289"/>
                <a:alphaOff val="0"/>
              </a:schemeClr>
            </a:fillRef>
            <a:effectRef idx="2">
              <a:schemeClr val="accent5">
                <a:tint val="40000"/>
                <a:alpha val="90000"/>
                <a:hueOff val="-7391754"/>
                <a:satOff val="-12816"/>
                <a:lumOff val="-1289"/>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432000" lvl="1" algn="l" defTabSz="933450">
                <a:spcBef>
                  <a:spcPts val="1200"/>
                </a:spcBef>
                <a:spcAft>
                  <a:spcPts val="360"/>
                </a:spcAft>
              </a:pPr>
              <a:endParaRPr lang="en-US" altLang="zh-TW" kern="1200" dirty="0">
                <a:solidFill>
                  <a:schemeClr val="tx2">
                    <a:lumMod val="75000"/>
                  </a:schemeClr>
                </a:solidFill>
                <a:latin typeface="微軟正黑體" panose="020B0604030504040204" pitchFamily="34" charset="-120"/>
                <a:ea typeface="微軟正黑體" panose="020B0604030504040204" pitchFamily="34" charset="-120"/>
              </a:endParaRPr>
            </a:p>
            <a:p>
              <a:pPr marL="432000" lvl="1" algn="l" defTabSz="933450"/>
              <a:r>
                <a:rPr lang="zh-TW" altLang="en-US" sz="1900" kern="1200" dirty="0">
                  <a:solidFill>
                    <a:schemeClr val="tx2">
                      <a:lumMod val="75000"/>
                    </a:schemeClr>
                  </a:solidFill>
                  <a:latin typeface="微軟正黑體" panose="020B0604030504040204" pitchFamily="34" charset="-120"/>
                  <a:ea typeface="微軟正黑體" panose="020B0604030504040204" pitchFamily="34" charset="-120"/>
                </a:rPr>
                <a:t>委託代銷：代銷經紀業。</a:t>
              </a:r>
              <a:endParaRPr lang="en-US" altLang="zh-TW" sz="1900" kern="1200" dirty="0">
                <a:solidFill>
                  <a:schemeClr val="tx2">
                    <a:lumMod val="75000"/>
                  </a:schemeClr>
                </a:solidFill>
                <a:latin typeface="微軟正黑體" panose="020B0604030504040204" pitchFamily="34" charset="-120"/>
                <a:ea typeface="微軟正黑體" panose="020B0604030504040204" pitchFamily="34" charset="-120"/>
              </a:endParaRPr>
            </a:p>
            <a:p>
              <a:pPr marL="432000" lvl="1" algn="l" defTabSz="933450">
                <a:spcBef>
                  <a:spcPts val="300"/>
                </a:spcBef>
              </a:pPr>
              <a:r>
                <a:rPr lang="zh-TW" altLang="en-US" sz="1900" kern="1200" dirty="0">
                  <a:solidFill>
                    <a:schemeClr val="tx2">
                      <a:lumMod val="75000"/>
                    </a:schemeClr>
                  </a:solidFill>
                  <a:latin typeface="微軟正黑體" panose="020B0604030504040204" pitchFamily="34" charset="-120"/>
                  <a:ea typeface="微軟正黑體" panose="020B0604030504040204" pitchFamily="34" charset="-120"/>
                </a:rPr>
                <a:t>未委託代銷：銷售預售屋者。</a:t>
              </a:r>
            </a:p>
            <a:p>
              <a:pPr marL="432000" lvl="1" algn="l" defTabSz="933450">
                <a:lnSpc>
                  <a:spcPts val="1200"/>
                </a:lnSpc>
              </a:pPr>
              <a:endParaRPr lang="en-US" altLang="zh-TW" sz="1900" kern="1200" dirty="0">
                <a:solidFill>
                  <a:schemeClr val="tx2">
                    <a:lumMod val="75000"/>
                  </a:schemeClr>
                </a:solidFill>
                <a:latin typeface="微軟正黑體" panose="020B0604030504040204" pitchFamily="34" charset="-120"/>
                <a:ea typeface="微軟正黑體" panose="020B0604030504040204" pitchFamily="34" charset="-120"/>
              </a:endParaRPr>
            </a:p>
            <a:p>
              <a:pPr marL="432000" lvl="1" algn="l" defTabSz="933450">
                <a:lnSpc>
                  <a:spcPts val="1000"/>
                </a:lnSpc>
              </a:pPr>
              <a:endParaRPr lang="en-US" altLang="zh-TW" sz="1900" kern="1200" dirty="0">
                <a:solidFill>
                  <a:schemeClr val="tx2">
                    <a:lumMod val="75000"/>
                  </a:schemeClr>
                </a:solidFill>
                <a:latin typeface="微軟正黑體" panose="020B0604030504040204" pitchFamily="34" charset="-120"/>
                <a:ea typeface="微軟正黑體" panose="020B0604030504040204" pitchFamily="34" charset="-120"/>
              </a:endParaRPr>
            </a:p>
            <a:p>
              <a:pPr marL="432000" lvl="1" algn="l" defTabSz="933450">
                <a:spcAft>
                  <a:spcPts val="360"/>
                </a:spcAft>
              </a:pPr>
              <a:endParaRPr lang="en-US" altLang="zh-TW" sz="1900" kern="1200" dirty="0">
                <a:solidFill>
                  <a:schemeClr val="tx2">
                    <a:lumMod val="75000"/>
                  </a:schemeClr>
                </a:solidFill>
                <a:latin typeface="微軟正黑體" panose="020B0604030504040204" pitchFamily="34" charset="-120"/>
                <a:ea typeface="微軟正黑體" panose="020B0604030504040204" pitchFamily="34" charset="-120"/>
              </a:endParaRPr>
            </a:p>
            <a:p>
              <a:pPr marL="432000" lvl="1" algn="l" defTabSz="933450">
                <a:spcAft>
                  <a:spcPts val="360"/>
                </a:spcAft>
              </a:pPr>
              <a:r>
                <a:rPr lang="zh-TW" altLang="en-US" sz="1900" kern="1200" dirty="0">
                  <a:solidFill>
                    <a:schemeClr val="tx2">
                      <a:lumMod val="75000"/>
                    </a:schemeClr>
                  </a:solidFill>
                  <a:latin typeface="微軟正黑體" panose="020B0604030504040204" pitchFamily="34" charset="-120"/>
                  <a:ea typeface="微軟正黑體" panose="020B0604030504040204" pitchFamily="34" charset="-120"/>
                </a:rPr>
                <a:t>只要有簽約都需要申報登錄不動產交易成交資訊。</a:t>
              </a:r>
              <a:endParaRPr lang="zh-TW" altLang="en-US" sz="1900" kern="1200" dirty="0">
                <a:solidFill>
                  <a:schemeClr val="tx2">
                    <a:lumMod val="75000"/>
                  </a:schemeClr>
                </a:solidFill>
              </a:endParaRPr>
            </a:p>
            <a:p>
              <a:pPr marL="432000" lvl="1" algn="l" defTabSz="889000"/>
              <a:r>
                <a:rPr lang="zh-TW" altLang="en-US" sz="2000" kern="1200" dirty="0">
                  <a:solidFill>
                    <a:schemeClr val="tx2">
                      <a:lumMod val="75000"/>
                    </a:schemeClr>
                  </a:solidFill>
                  <a:latin typeface="微軟正黑體" panose="020B0604030504040204" pitchFamily="34" charset="-120"/>
                  <a:ea typeface="微軟正黑體" panose="020B0604030504040204" pitchFamily="34" charset="-120"/>
                </a:rPr>
                <a:t> </a:t>
              </a:r>
              <a:endParaRPr lang="en-US" altLang="zh-TW" sz="2000" kern="1200" dirty="0">
                <a:solidFill>
                  <a:schemeClr val="tx2">
                    <a:lumMod val="75000"/>
                  </a:schemeClr>
                </a:solidFill>
                <a:latin typeface="微軟正黑體" panose="020B0604030504040204" pitchFamily="34" charset="-120"/>
                <a:ea typeface="微軟正黑體" panose="020B0604030504040204" pitchFamily="34" charset="-120"/>
              </a:endParaRPr>
            </a:p>
            <a:p>
              <a:pPr marL="432000" lvl="1" algn="l" defTabSz="889000">
                <a:spcBef>
                  <a:spcPts val="1200"/>
                </a:spcBef>
                <a:spcAft>
                  <a:spcPts val="360"/>
                </a:spcAft>
              </a:pPr>
              <a:r>
                <a:rPr lang="zh-TW" altLang="en-US" sz="1900" kern="1200" dirty="0">
                  <a:solidFill>
                    <a:schemeClr val="tx2">
                      <a:lumMod val="75000"/>
                    </a:schemeClr>
                  </a:solidFill>
                  <a:latin typeface="微軟正黑體" panose="020B0604030504040204" pitchFamily="34" charset="-120"/>
                  <a:ea typeface="微軟正黑體" panose="020B0604030504040204" pitchFamily="34" charset="-120"/>
                </a:rPr>
                <a:t>簽約後</a:t>
              </a:r>
              <a:r>
                <a:rPr lang="en-US" altLang="zh-TW" sz="1900" kern="1200" dirty="0">
                  <a:solidFill>
                    <a:schemeClr val="tx2">
                      <a:lumMod val="75000"/>
                    </a:schemeClr>
                  </a:solidFill>
                  <a:latin typeface="微軟正黑體" panose="020B0604030504040204" pitchFamily="34" charset="-120"/>
                  <a:ea typeface="微軟正黑體" panose="020B0604030504040204" pitchFamily="34" charset="-120"/>
                </a:rPr>
                <a:t>30</a:t>
              </a:r>
              <a:r>
                <a:rPr lang="zh-TW" altLang="en-US" sz="1900" kern="1200" dirty="0">
                  <a:solidFill>
                    <a:schemeClr val="tx2">
                      <a:lumMod val="75000"/>
                    </a:schemeClr>
                  </a:solidFill>
                  <a:latin typeface="微軟正黑體" panose="020B0604030504040204" pitchFamily="34" charset="-120"/>
                  <a:ea typeface="微軟正黑體" panose="020B0604030504040204" pitchFamily="34" charset="-120"/>
                </a:rPr>
                <a:t>日內</a:t>
              </a:r>
              <a:r>
                <a:rPr lang="zh-TW" altLang="en-US" sz="1900" kern="1200" dirty="0">
                  <a:solidFill>
                    <a:schemeClr val="tx2">
                      <a:lumMod val="50000"/>
                    </a:schemeClr>
                  </a:solidFill>
                  <a:latin typeface="微軟正黑體" panose="020B0604030504040204" pitchFamily="34" charset="-120"/>
                  <a:ea typeface="微軟正黑體" panose="020B0604030504040204" pitchFamily="34" charset="-120"/>
                </a:rPr>
                <a:t>。</a:t>
              </a:r>
              <a:endParaRPr lang="en-US" altLang="zh-TW" sz="1900" kern="1200" dirty="0">
                <a:solidFill>
                  <a:schemeClr val="tx2">
                    <a:lumMod val="50000"/>
                  </a:schemeClr>
                </a:solidFill>
                <a:latin typeface="微軟正黑體" panose="020B0604030504040204" pitchFamily="34" charset="-120"/>
                <a:ea typeface="微軟正黑體" panose="020B0604030504040204" pitchFamily="34" charset="-120"/>
              </a:endParaRPr>
            </a:p>
          </p:txBody>
        </p:sp>
      </p:grpSp>
      <p:sp>
        <p:nvSpPr>
          <p:cNvPr id="18" name="文字方塊 17"/>
          <p:cNvSpPr txBox="1"/>
          <p:nvPr/>
        </p:nvSpPr>
        <p:spPr>
          <a:xfrm>
            <a:off x="611560" y="1779662"/>
            <a:ext cx="382900" cy="40011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人</a:t>
            </a:r>
          </a:p>
        </p:txBody>
      </p:sp>
      <p:sp>
        <p:nvSpPr>
          <p:cNvPr id="19" name="文字方塊 18"/>
          <p:cNvSpPr txBox="1"/>
          <p:nvPr/>
        </p:nvSpPr>
        <p:spPr>
          <a:xfrm>
            <a:off x="611560" y="2963728"/>
            <a:ext cx="382900" cy="40011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事</a:t>
            </a:r>
          </a:p>
        </p:txBody>
      </p:sp>
      <p:sp>
        <p:nvSpPr>
          <p:cNvPr id="20" name="文字方塊 19"/>
          <p:cNvSpPr txBox="1"/>
          <p:nvPr/>
        </p:nvSpPr>
        <p:spPr>
          <a:xfrm>
            <a:off x="611560" y="4011910"/>
            <a:ext cx="382900" cy="40011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時</a:t>
            </a:r>
          </a:p>
        </p:txBody>
      </p:sp>
      <p:sp>
        <p:nvSpPr>
          <p:cNvPr id="25" name="文字方塊 24"/>
          <p:cNvSpPr txBox="1"/>
          <p:nvPr/>
        </p:nvSpPr>
        <p:spPr>
          <a:xfrm>
            <a:off x="5004048" y="1811600"/>
            <a:ext cx="797024" cy="400110"/>
          </a:xfrm>
          <a:prstGeom prst="rect">
            <a:avLst/>
          </a:prstGeom>
          <a:solidFill>
            <a:schemeClr val="accent2">
              <a:lumMod val="75000"/>
            </a:schemeClr>
          </a:solidFill>
          <a:ln>
            <a:solidFill>
              <a:schemeClr val="accent2">
                <a:lumMod val="75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揭露</a:t>
            </a:r>
          </a:p>
        </p:txBody>
      </p:sp>
      <p:sp>
        <p:nvSpPr>
          <p:cNvPr id="26" name="文字方塊 25"/>
          <p:cNvSpPr txBox="1"/>
          <p:nvPr/>
        </p:nvSpPr>
        <p:spPr>
          <a:xfrm>
            <a:off x="5004048" y="2819712"/>
            <a:ext cx="1152128" cy="400110"/>
          </a:xfrm>
          <a:prstGeom prst="rect">
            <a:avLst/>
          </a:prstGeom>
          <a:solidFill>
            <a:schemeClr val="accent2">
              <a:lumMod val="75000"/>
            </a:schemeClr>
          </a:solidFill>
          <a:ln>
            <a:solidFill>
              <a:schemeClr val="accent2">
                <a:lumMod val="75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zh-TW" altLang="en-US" sz="2000" b="1" dirty="0">
                <a:solidFill>
                  <a:schemeClr val="bg1">
                    <a:lumMod val="95000"/>
                  </a:schemeClr>
                </a:solidFill>
                <a:latin typeface="微軟正黑體" panose="020B0604030504040204" pitchFamily="34" charset="-120"/>
                <a:ea typeface="微軟正黑體" panose="020B0604030504040204" pitchFamily="34" charset="-120"/>
              </a:rPr>
              <a:t>查核權</a:t>
            </a:r>
          </a:p>
        </p:txBody>
      </p:sp>
    </p:spTree>
    <p:extLst>
      <p:ext uri="{BB962C8B-B14F-4D97-AF65-F5344CB8AC3E}">
        <p14:creationId xmlns:p14="http://schemas.microsoft.com/office/powerpoint/2010/main" val="2734965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1251" y="510117"/>
            <a:ext cx="9144000" cy="549465"/>
          </a:xfrm>
        </p:spPr>
        <p:txBody>
          <a:bodyPr>
            <a:normAutofit/>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實價登錄調整</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罰則</a:t>
            </a:r>
          </a:p>
        </p:txBody>
      </p:sp>
      <p:sp>
        <p:nvSpPr>
          <p:cNvPr id="3" name="投影片編號版面配置區 2"/>
          <p:cNvSpPr>
            <a:spLocks noGrp="1"/>
          </p:cNvSpPr>
          <p:nvPr>
            <p:ph type="sldNum" sz="quarter" idx="12"/>
          </p:nvPr>
        </p:nvSpPr>
        <p:spPr>
          <a:xfrm>
            <a:off x="6763072" y="4876006"/>
            <a:ext cx="2057400" cy="273844"/>
          </a:xfrm>
        </p:spPr>
        <p:txBody>
          <a:bodyPr/>
          <a:lstStyle/>
          <a:p>
            <a:fld id="{D2C41AFA-2B69-43B3-B79D-A75CCD4BFB46}" type="slidenum">
              <a:rPr lang="zh-TW" altLang="en-US" smtClean="0"/>
              <a:pPr/>
              <a:t>29</a:t>
            </a:fld>
            <a:endParaRPr lang="zh-TW" altLang="en-US" dirty="0"/>
          </a:p>
        </p:txBody>
      </p:sp>
      <p:sp>
        <p:nvSpPr>
          <p:cNvPr id="4" name="加號 3"/>
          <p:cNvSpPr/>
          <p:nvPr/>
        </p:nvSpPr>
        <p:spPr>
          <a:xfrm>
            <a:off x="2699792" y="1599055"/>
            <a:ext cx="360040" cy="2377440"/>
          </a:xfrm>
          <a:prstGeom prst="mathPlus">
            <a:avLst>
              <a:gd name="adj1" fmla="val 60328"/>
            </a:avLst>
          </a:prstGeom>
        </p:spPr>
        <p:txBody>
          <a:bodyPr wrap="square" rtlCol="0" anchor="ctr">
            <a:spAutoFit/>
          </a:bodyPr>
          <a:lstStyle/>
          <a:p>
            <a:pPr algn="ctr" latinLnBrk="0"/>
            <a:endParaRPr lang="zh-TW" altLang="en-US" sz="2000" dirty="0"/>
          </a:p>
        </p:txBody>
      </p:sp>
      <p:sp>
        <p:nvSpPr>
          <p:cNvPr id="7" name="加號 6"/>
          <p:cNvSpPr/>
          <p:nvPr/>
        </p:nvSpPr>
        <p:spPr>
          <a:xfrm>
            <a:off x="8100392" y="2751771"/>
            <a:ext cx="395536" cy="360040"/>
          </a:xfrm>
          <a:prstGeom prst="mathPlus">
            <a:avLst/>
          </a:prstGeom>
        </p:spPr>
        <p:txBody>
          <a:bodyPr wrap="square" rtlCol="0" anchor="ctr">
            <a:spAutoFit/>
          </a:bodyPr>
          <a:lstStyle/>
          <a:p>
            <a:pPr algn="ctr" latinLnBrk="0"/>
            <a:endParaRPr lang="zh-TW" altLang="en-US" sz="2000" dirty="0"/>
          </a:p>
        </p:txBody>
      </p:sp>
      <p:sp>
        <p:nvSpPr>
          <p:cNvPr id="8" name="向右箭號 7"/>
          <p:cNvSpPr/>
          <p:nvPr/>
        </p:nvSpPr>
        <p:spPr>
          <a:xfrm>
            <a:off x="5724128" y="2354369"/>
            <a:ext cx="432048" cy="794802"/>
          </a:xfrm>
          <a:prstGeom prst="rightArrow">
            <a:avLst/>
          </a:prstGeom>
        </p:spPr>
        <p:txBody>
          <a:bodyPr wrap="square" rtlCol="0" anchor="ctr">
            <a:spAutoFit/>
          </a:bodyPr>
          <a:lstStyle/>
          <a:p>
            <a:pPr algn="ctr" latinLnBrk="0"/>
            <a:endParaRPr lang="zh-TW" altLang="en-US" sz="2000" dirty="0"/>
          </a:p>
        </p:txBody>
      </p:sp>
      <p:sp>
        <p:nvSpPr>
          <p:cNvPr id="22" name="文字方塊 21"/>
          <p:cNvSpPr txBox="1"/>
          <p:nvPr/>
        </p:nvSpPr>
        <p:spPr>
          <a:xfrm>
            <a:off x="3166600" y="1599055"/>
            <a:ext cx="2718000" cy="3182923"/>
          </a:xfrm>
          <a:prstGeom prst="rect">
            <a:avLst/>
          </a:prstGeom>
          <a:solidFill>
            <a:schemeClr val="accent2">
              <a:lumMod val="20000"/>
              <a:lumOff val="80000"/>
            </a:schemeClr>
          </a:solidFill>
          <a:ln>
            <a:solidFill>
              <a:schemeClr val="accent2">
                <a:lumMod val="60000"/>
                <a:lumOff val="40000"/>
              </a:schemeClr>
            </a:solidFill>
          </a:ln>
        </p:spPr>
        <p:txBody>
          <a:bodyPr wrap="square" rtlCol="0">
            <a:spAutoFit/>
          </a:bodyPr>
          <a:lstStyle/>
          <a:p>
            <a:pPr marL="266700">
              <a:lnSpc>
                <a:spcPts val="2000"/>
              </a:lnSpc>
              <a:spcBef>
                <a:spcPts val="600"/>
              </a:spcBef>
            </a:pP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357188" indent="-177800">
              <a:lnSpc>
                <a:spcPts val="2000"/>
              </a:lnSpc>
              <a:spcBef>
                <a:spcPts val="6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1.</a:t>
            </a:r>
            <a:r>
              <a:rPr lang="zh-TW" altLang="en-US" b="1" dirty="0">
                <a:solidFill>
                  <a:schemeClr val="tx2">
                    <a:lumMod val="75000"/>
                  </a:schemeClr>
                </a:solidFill>
                <a:latin typeface="微軟正黑體" panose="020B0604030504040204" pitchFamily="34" charset="-120"/>
                <a:ea typeface="微軟正黑體" panose="020B0604030504040204" pitchFamily="34" charset="-120"/>
              </a:rPr>
              <a:t>按</a:t>
            </a:r>
            <a:r>
              <a:rPr lang="zh-TW" altLang="en-US" b="1" dirty="0">
                <a:solidFill>
                  <a:srgbClr val="FF0000"/>
                </a:solidFill>
                <a:latin typeface="微軟正黑體" panose="020B0604030504040204" pitchFamily="34" charset="-120"/>
                <a:ea typeface="微軟正黑體" panose="020B0604030504040204" pitchFamily="34" charset="-120"/>
              </a:rPr>
              <a:t>戶</a:t>
            </a:r>
            <a:r>
              <a:rPr lang="en-US" altLang="zh-TW" b="1" dirty="0">
                <a:solidFill>
                  <a:srgbClr val="FF0000"/>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棟</a:t>
            </a:r>
            <a:r>
              <a:rPr lang="en-US" altLang="zh-TW" b="1" dirty="0">
                <a:solidFill>
                  <a:srgbClr val="FF0000"/>
                </a:solidFill>
                <a:latin typeface="微軟正黑體" panose="020B0604030504040204" pitchFamily="34" charset="-120"/>
                <a:ea typeface="微軟正黑體" panose="020B0604030504040204" pitchFamily="34" charset="-120"/>
              </a:rPr>
              <a:t>)</a:t>
            </a:r>
            <a:r>
              <a:rPr lang="zh-TW" altLang="en-US" b="1" dirty="0">
                <a:solidFill>
                  <a:schemeClr val="tx2">
                    <a:lumMod val="75000"/>
                  </a:schemeClr>
                </a:solidFill>
                <a:latin typeface="微軟正黑體" panose="020B0604030504040204" pitchFamily="34" charset="-120"/>
                <a:ea typeface="微軟正黑體" panose="020B0604030504040204" pitchFamily="34" charset="-120"/>
              </a:rPr>
              <a:t>計算</a:t>
            </a: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a:p>
            <a:pPr marL="357188" indent="-177800">
              <a:lnSpc>
                <a:spcPts val="2000"/>
              </a:lnSpc>
              <a:spcBef>
                <a:spcPts val="12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未申報、價格及面積資訊不實：</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90488">
              <a:lnSpc>
                <a:spcPts val="2000"/>
              </a:lnSpc>
              <a:spcBef>
                <a:spcPts val="3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3~15</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     逾</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次  </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90488">
              <a:lnSpc>
                <a:spcPts val="2000"/>
              </a:lnSpc>
              <a:spcBef>
                <a:spcPts val="300"/>
              </a:spcBef>
            </a:pPr>
            <a:r>
              <a:rPr lang="en-US" altLang="zh-TW" b="1" dirty="0">
                <a:solidFill>
                  <a:schemeClr val="tx2">
                    <a:lumMod val="75000"/>
                  </a:schemeClr>
                </a:solidFill>
                <a:latin typeface="微軟正黑體" panose="020B0604030504040204" pitchFamily="34" charset="-120"/>
                <a:ea typeface="微軟正黑體" panose="020B0604030504040204" pitchFamily="34" charset="-120"/>
              </a:rPr>
              <a:t>30~100</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87313">
              <a:lnSpc>
                <a:spcPts val="2000"/>
              </a:lnSpc>
              <a:spcBef>
                <a:spcPts val="12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3.</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其他不實：</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90488">
              <a:lnSpc>
                <a:spcPts val="2000"/>
              </a:lnSpc>
              <a:spcBef>
                <a:spcPts val="3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6</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千</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449263" indent="-182563">
              <a:lnSpc>
                <a:spcPts val="2100"/>
              </a:lnSpc>
              <a:buFont typeface="Wingdings" panose="05000000000000000000" pitchFamily="2" charset="2"/>
              <a:buChar char="n"/>
            </a:pPr>
            <a:endParaRPr lang="en-US" altLang="zh-TW" dirty="0"/>
          </a:p>
          <a:p>
            <a:pPr marL="449263" indent="-182563">
              <a:lnSpc>
                <a:spcPts val="2100"/>
              </a:lnSpc>
              <a:buFont typeface="Wingdings" panose="05000000000000000000" pitchFamily="2" charset="2"/>
              <a:buChar char="n"/>
            </a:pPr>
            <a:endParaRPr lang="zh-TW" altLang="en-US" dirty="0"/>
          </a:p>
        </p:txBody>
      </p:sp>
      <p:sp>
        <p:nvSpPr>
          <p:cNvPr id="23" name="文字方塊 22"/>
          <p:cNvSpPr txBox="1"/>
          <p:nvPr/>
        </p:nvSpPr>
        <p:spPr>
          <a:xfrm>
            <a:off x="6088160" y="1606479"/>
            <a:ext cx="2718000" cy="3182400"/>
          </a:xfrm>
          <a:prstGeom prst="rect">
            <a:avLst/>
          </a:prstGeom>
          <a:solidFill>
            <a:schemeClr val="accent4">
              <a:lumMod val="20000"/>
              <a:lumOff val="80000"/>
            </a:schemeClr>
          </a:solidFill>
          <a:ln>
            <a:solidFill>
              <a:schemeClr val="accent4">
                <a:lumMod val="75000"/>
              </a:schemeClr>
            </a:solidFill>
          </a:ln>
        </p:spPr>
        <p:txBody>
          <a:bodyPr wrap="square" rtlCol="0">
            <a:spAutoFit/>
          </a:bodyPr>
          <a:lstStyle/>
          <a:p>
            <a:pPr marL="449263" indent="-182563" defTabSz="685800" latinLnBrk="0">
              <a:lnSpc>
                <a:spcPts val="2000"/>
              </a:lnSpc>
              <a:spcBef>
                <a:spcPts val="600"/>
              </a:spcBef>
              <a:buFont typeface="Wingdings" panose="05000000000000000000" pitchFamily="2" charset="2"/>
              <a:buChar char="n"/>
              <a:defRPr/>
            </a:pP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357188" indent="-177800" defTabSz="685800" latinLnBrk="0">
              <a:lnSpc>
                <a:spcPts val="2000"/>
              </a:lnSpc>
              <a:spcBef>
                <a:spcPts val="600"/>
              </a:spcBef>
              <a:defRPr/>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1.</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未申報、價格或面積不實：</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447675" indent="-90488" defTabSz="685800" latinLnBrk="0">
              <a:lnSpc>
                <a:spcPts val="2000"/>
              </a:lnSpc>
              <a:spcBef>
                <a:spcPts val="300"/>
              </a:spcBef>
              <a:defRPr/>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1~5</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87313" defTabSz="685800" latinLnBrk="0">
              <a:lnSpc>
                <a:spcPts val="2000"/>
              </a:lnSpc>
              <a:spcBef>
                <a:spcPts val="600"/>
              </a:spcBef>
              <a:defRPr/>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其他不實：</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90488" defTabSz="685800" latinLnBrk="0">
              <a:lnSpc>
                <a:spcPts val="2000"/>
              </a:lnSpc>
              <a:spcBef>
                <a:spcPts val="600"/>
              </a:spcBef>
              <a:defRPr/>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6</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千</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p>
        </p:txBody>
      </p:sp>
      <p:sp>
        <p:nvSpPr>
          <p:cNvPr id="28" name="文字方塊 27"/>
          <p:cNvSpPr txBox="1"/>
          <p:nvPr/>
        </p:nvSpPr>
        <p:spPr>
          <a:xfrm>
            <a:off x="196912" y="1608444"/>
            <a:ext cx="2718000" cy="3182400"/>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449263" indent="-182563">
              <a:lnSpc>
                <a:spcPts val="2000"/>
              </a:lnSpc>
              <a:spcBef>
                <a:spcPts val="600"/>
              </a:spcBef>
              <a:buFont typeface="Wingdings" panose="05000000000000000000" pitchFamily="2" charset="2"/>
              <a:buChar char="n"/>
            </a:pP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177800">
              <a:lnSpc>
                <a:spcPts val="2000"/>
              </a:lnSpc>
              <a:spcBef>
                <a:spcPts val="6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1.</a:t>
            </a:r>
            <a:r>
              <a:rPr lang="zh-TW" altLang="en-US" b="1" dirty="0">
                <a:solidFill>
                  <a:schemeClr val="tx2">
                    <a:lumMod val="75000"/>
                  </a:schemeClr>
                </a:solidFill>
                <a:latin typeface="微軟正黑體" panose="020B0604030504040204" pitchFamily="34" charset="-120"/>
                <a:ea typeface="微軟正黑體" panose="020B0604030504040204" pitchFamily="34" charset="-120"/>
              </a:rPr>
              <a:t>按</a:t>
            </a:r>
            <a:r>
              <a:rPr lang="zh-TW" altLang="en-US" b="1" dirty="0">
                <a:solidFill>
                  <a:srgbClr val="FF0000"/>
                </a:solidFill>
                <a:latin typeface="微軟正黑體" panose="020B0604030504040204" pitchFamily="34" charset="-120"/>
                <a:ea typeface="微軟正黑體" panose="020B0604030504040204" pitchFamily="34" charset="-120"/>
              </a:rPr>
              <a:t>戶</a:t>
            </a:r>
            <a:r>
              <a:rPr lang="en-US" altLang="zh-TW" b="1" dirty="0">
                <a:solidFill>
                  <a:srgbClr val="FF0000"/>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棟</a:t>
            </a:r>
            <a:r>
              <a:rPr lang="en-US" altLang="zh-TW" b="1" dirty="0">
                <a:solidFill>
                  <a:srgbClr val="FF0000"/>
                </a:solidFill>
                <a:latin typeface="微軟正黑體" panose="020B0604030504040204" pitchFamily="34" charset="-120"/>
                <a:ea typeface="微軟正黑體" panose="020B0604030504040204" pitchFamily="34" charset="-120"/>
              </a:rPr>
              <a:t>)</a:t>
            </a:r>
            <a:r>
              <a:rPr lang="zh-TW" altLang="en-US" b="1" dirty="0">
                <a:solidFill>
                  <a:schemeClr val="tx2">
                    <a:lumMod val="75000"/>
                  </a:schemeClr>
                </a:solidFill>
                <a:latin typeface="微軟正黑體" panose="020B0604030504040204" pitchFamily="34" charset="-120"/>
                <a:ea typeface="微軟正黑體" panose="020B0604030504040204" pitchFamily="34" charset="-120"/>
              </a:rPr>
              <a:t>計算</a:t>
            </a: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a:p>
            <a:pPr marL="266700" indent="-177800">
              <a:lnSpc>
                <a:spcPts val="2000"/>
              </a:lnSpc>
              <a:spcBef>
                <a:spcPts val="6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未申報：</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1588">
              <a:lnSpc>
                <a:spcPts val="2200"/>
              </a:lnSpc>
              <a:spcBef>
                <a:spcPts val="300"/>
              </a:spcBef>
            </a:pPr>
            <a:r>
              <a:rPr lang="zh-TW" altLang="en-US" dirty="0">
                <a:solidFill>
                  <a:schemeClr val="tx2">
                    <a:lumMod val="75000"/>
                  </a:schemeClr>
                </a:solidFill>
                <a:latin typeface="微軟正黑體" panose="020B0604030504040204" pitchFamily="34" charset="-120"/>
                <a:ea typeface="微軟正黑體" panose="020B0604030504040204" pitchFamily="34" charset="-120"/>
              </a:rPr>
              <a:t>限改</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7</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 日      </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3~15</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     逾</a:t>
            </a:r>
            <a:r>
              <a:rPr lang="en-US" altLang="zh-TW" b="1" dirty="0">
                <a:solidFill>
                  <a:srgbClr val="FF0000"/>
                </a:solidFill>
                <a:latin typeface="微軟正黑體" panose="020B0604030504040204" pitchFamily="34" charset="-120"/>
                <a:ea typeface="微軟正黑體" panose="020B0604030504040204" pitchFamily="34" charset="-120"/>
              </a:rPr>
              <a:t>2</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次     </a:t>
            </a:r>
            <a:r>
              <a:rPr lang="en-US" altLang="zh-TW" b="1" dirty="0">
                <a:solidFill>
                  <a:srgbClr val="FF0000"/>
                </a:solidFill>
                <a:latin typeface="微軟正黑體" panose="020B0604030504040204" pitchFamily="34" charset="-120"/>
                <a:ea typeface="微軟正黑體" panose="020B0604030504040204" pitchFamily="34" charset="-120"/>
              </a:rPr>
              <a:t>30~100</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177800">
              <a:lnSpc>
                <a:spcPts val="2000"/>
              </a:lnSpc>
              <a:spcBef>
                <a:spcPts val="9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3.</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價格不實：</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1588">
              <a:lnSpc>
                <a:spcPts val="2000"/>
              </a:lnSpc>
              <a:spcBef>
                <a:spcPts val="3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3~15</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     逾</a:t>
            </a:r>
            <a:r>
              <a:rPr lang="en-US" altLang="zh-TW" b="1" dirty="0">
                <a:solidFill>
                  <a:srgbClr val="FF0000"/>
                </a:solidFill>
                <a:latin typeface="微軟正黑體" panose="020B0604030504040204" pitchFamily="34" charset="-120"/>
                <a:ea typeface="微軟正黑體" panose="020B0604030504040204" pitchFamily="34" charset="-120"/>
              </a:rPr>
              <a:t>2</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次     </a:t>
            </a:r>
            <a:r>
              <a:rPr lang="en-US" altLang="zh-TW" b="1" dirty="0">
                <a:solidFill>
                  <a:srgbClr val="FF0000"/>
                </a:solidFill>
                <a:latin typeface="微軟正黑體" panose="020B0604030504040204" pitchFamily="34" charset="-120"/>
                <a:ea typeface="微軟正黑體" panose="020B0604030504040204" pitchFamily="34" charset="-120"/>
              </a:rPr>
              <a:t>30~100</a:t>
            </a:r>
            <a:r>
              <a:rPr lang="zh-TW" altLang="en-US" b="1" dirty="0">
                <a:solidFill>
                  <a:srgbClr val="FF0000"/>
                </a:solidFill>
                <a:latin typeface="微軟正黑體" panose="020B0604030504040204" pitchFamily="34" charset="-120"/>
                <a:ea typeface="微軟正黑體" panose="020B0604030504040204" pitchFamily="34" charset="-120"/>
              </a:rPr>
              <a:t>萬元</a:t>
            </a:r>
            <a:endParaRPr lang="en-US" altLang="zh-TW" b="1" dirty="0">
              <a:solidFill>
                <a:srgbClr val="FF0000"/>
              </a:solidFill>
              <a:latin typeface="微軟正黑體" panose="020B0604030504040204" pitchFamily="34" charset="-120"/>
              <a:ea typeface="微軟正黑體" panose="020B0604030504040204" pitchFamily="34" charset="-120"/>
            </a:endParaRPr>
          </a:p>
          <a:p>
            <a:pPr marL="266700" indent="-177800">
              <a:lnSpc>
                <a:spcPts val="2000"/>
              </a:lnSpc>
              <a:spcBef>
                <a:spcPts val="9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4.</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其他不實：</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266700" indent="1588">
              <a:lnSpc>
                <a:spcPts val="2000"/>
              </a:lnSpc>
              <a:spcBef>
                <a:spcPts val="300"/>
              </a:spcBef>
            </a:pPr>
            <a:r>
              <a:rPr lang="en-US" altLang="zh-TW" dirty="0">
                <a:solidFill>
                  <a:schemeClr val="tx2">
                    <a:lumMod val="75000"/>
                  </a:schemeClr>
                </a:solidFill>
                <a:latin typeface="微軟正黑體" panose="020B0604030504040204" pitchFamily="34" charset="-120"/>
                <a:ea typeface="微軟正黑體" panose="020B0604030504040204" pitchFamily="34" charset="-120"/>
              </a:rPr>
              <a:t>6</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千</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3171363" y="1214532"/>
            <a:ext cx="1030895" cy="492443"/>
          </a:xfrm>
          <a:prstGeom prst="rect">
            <a:avLst/>
          </a:prstGeom>
          <a:effectLst>
            <a:glow rad="101600">
              <a:schemeClr val="accent2">
                <a:satMod val="175000"/>
                <a:alpha val="40000"/>
              </a:schemeClr>
            </a:glow>
            <a:outerShdw blurRad="57150" dist="19050" dir="5400000" algn="ctr" rotWithShape="0">
              <a:srgbClr val="000000">
                <a:alpha val="63000"/>
              </a:srgbClr>
            </a:outerShdw>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TW" altLang="en-US" sz="2600" b="1" dirty="0">
                <a:latin typeface="微軟正黑體" panose="020B0604030504040204" pitchFamily="34" charset="-120"/>
                <a:ea typeface="微軟正黑體" panose="020B0604030504040204" pitchFamily="34" charset="-120"/>
              </a:rPr>
              <a:t>預售</a:t>
            </a:r>
          </a:p>
        </p:txBody>
      </p:sp>
      <p:sp>
        <p:nvSpPr>
          <p:cNvPr id="18" name="文字方塊 17"/>
          <p:cNvSpPr txBox="1"/>
          <p:nvPr/>
        </p:nvSpPr>
        <p:spPr>
          <a:xfrm>
            <a:off x="202960" y="1251373"/>
            <a:ext cx="966674" cy="492443"/>
          </a:xfrm>
          <a:prstGeom prst="rect">
            <a:avLst/>
          </a:prstGeom>
          <a:effectLst>
            <a:glow rad="101600">
              <a:schemeClr val="accent1">
                <a:satMod val="175000"/>
                <a:alpha val="40000"/>
              </a:schemeClr>
            </a:glow>
            <a:outerShdw blurRad="57150" dist="19050" dir="5400000" algn="ctr" rotWithShape="0">
              <a:srgbClr val="000000">
                <a:alpha val="6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zh-TW" altLang="en-US" sz="2600" dirty="0">
                <a:latin typeface="微軟正黑體" panose="020B0604030504040204" pitchFamily="34" charset="-120"/>
                <a:ea typeface="微軟正黑體" panose="020B0604030504040204" pitchFamily="34" charset="-120"/>
              </a:rPr>
              <a:t>買賣</a:t>
            </a:r>
          </a:p>
        </p:txBody>
      </p:sp>
      <p:sp>
        <p:nvSpPr>
          <p:cNvPr id="19" name="文字方塊 18"/>
          <p:cNvSpPr txBox="1"/>
          <p:nvPr/>
        </p:nvSpPr>
        <p:spPr>
          <a:xfrm>
            <a:off x="6088160" y="1251276"/>
            <a:ext cx="966674" cy="492443"/>
          </a:xfrm>
          <a:prstGeom prst="rect">
            <a:avLst/>
          </a:prstGeom>
          <a:ln/>
          <a:effectLst>
            <a:glow rad="101600">
              <a:schemeClr val="accent4">
                <a:satMod val="175000"/>
                <a:alpha val="40000"/>
              </a:schemeClr>
            </a:glow>
            <a:outerShdw blurRad="57150" dist="19050" dir="5400000" algn="ctr" rotWithShape="0">
              <a:srgbClr val="000000">
                <a:alpha val="63000"/>
              </a:srgbClr>
            </a:outerShdw>
          </a:effectLst>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zh-TW" altLang="en-US" sz="2600" dirty="0">
                <a:latin typeface="微軟正黑體" panose="020B0604030504040204" pitchFamily="34" charset="-120"/>
                <a:ea typeface="微軟正黑體" panose="020B0604030504040204" pitchFamily="34" charset="-120"/>
              </a:rPr>
              <a:t>租屋</a:t>
            </a:r>
          </a:p>
        </p:txBody>
      </p:sp>
      <p:sp>
        <p:nvSpPr>
          <p:cNvPr id="9" name="向右箭號 8"/>
          <p:cNvSpPr/>
          <p:nvPr/>
        </p:nvSpPr>
        <p:spPr>
          <a:xfrm>
            <a:off x="1475656" y="2643758"/>
            <a:ext cx="216024" cy="144016"/>
          </a:xfrm>
          <a:prstGeom prst="rightArrow">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4" name="向右箭號 23"/>
          <p:cNvSpPr/>
          <p:nvPr/>
        </p:nvSpPr>
        <p:spPr>
          <a:xfrm>
            <a:off x="1187624" y="2921048"/>
            <a:ext cx="216024" cy="144016"/>
          </a:xfrm>
          <a:prstGeom prst="rightArrow">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5" name="向右箭號 24"/>
          <p:cNvSpPr/>
          <p:nvPr/>
        </p:nvSpPr>
        <p:spPr>
          <a:xfrm>
            <a:off x="300592" y="2931790"/>
            <a:ext cx="216024" cy="144016"/>
          </a:xfrm>
          <a:prstGeom prst="rightArrow">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9" name="向右箭號 28"/>
          <p:cNvSpPr/>
          <p:nvPr/>
        </p:nvSpPr>
        <p:spPr>
          <a:xfrm>
            <a:off x="1610677" y="3599702"/>
            <a:ext cx="216024" cy="144016"/>
          </a:xfrm>
          <a:prstGeom prst="rightArrow">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31" name="向右箭號 30"/>
          <p:cNvSpPr/>
          <p:nvPr/>
        </p:nvSpPr>
        <p:spPr>
          <a:xfrm>
            <a:off x="4673975" y="2963321"/>
            <a:ext cx="216024" cy="144016"/>
          </a:xfrm>
          <a:prstGeom prst="rightArrow">
            <a:avLst/>
          </a:prstGeom>
          <a:ln>
            <a:solidFill>
              <a:schemeClr val="accent2">
                <a:lumMod val="75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32" name="向右箭號 31"/>
          <p:cNvSpPr/>
          <p:nvPr/>
        </p:nvSpPr>
        <p:spPr>
          <a:xfrm>
            <a:off x="5559091" y="2969875"/>
            <a:ext cx="216024" cy="144016"/>
          </a:xfrm>
          <a:prstGeom prst="rightArrow">
            <a:avLst/>
          </a:prstGeom>
          <a:ln>
            <a:solidFill>
              <a:schemeClr val="accent2">
                <a:lumMod val="75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33" name="向右箭號 32"/>
          <p:cNvSpPr/>
          <p:nvPr/>
        </p:nvSpPr>
        <p:spPr>
          <a:xfrm>
            <a:off x="2519772" y="3613241"/>
            <a:ext cx="216024" cy="144016"/>
          </a:xfrm>
          <a:prstGeom prst="rightArrow">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Tree>
    <p:extLst>
      <p:ext uri="{BB962C8B-B14F-4D97-AF65-F5344CB8AC3E}">
        <p14:creationId xmlns:p14="http://schemas.microsoft.com/office/powerpoint/2010/main" val="3921144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8520"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預售屋行政管理流程時間序</a:t>
            </a:r>
          </a:p>
        </p:txBody>
      </p:sp>
      <p:sp>
        <p:nvSpPr>
          <p:cNvPr id="3" name="投影片編號版面配置區 2"/>
          <p:cNvSpPr>
            <a:spLocks noGrp="1"/>
          </p:cNvSpPr>
          <p:nvPr>
            <p:ph type="sldNum" sz="quarter" idx="12"/>
          </p:nvPr>
        </p:nvSpPr>
        <p:spPr>
          <a:xfrm>
            <a:off x="6948264" y="4771459"/>
            <a:ext cx="2057400" cy="273844"/>
          </a:xfrm>
        </p:spPr>
        <p:txBody>
          <a:bodyPr/>
          <a:lstStyle/>
          <a:p>
            <a:fld id="{D2C41AFA-2B69-43B3-B79D-A75CCD4BFB46}" type="slidenum">
              <a:rPr lang="zh-TW" altLang="en-US" smtClean="0">
                <a:solidFill>
                  <a:prstClr val="black">
                    <a:tint val="75000"/>
                  </a:prstClr>
                </a:solidFill>
              </a:rPr>
              <a:pPr/>
              <a:t>30</a:t>
            </a:fld>
            <a:endParaRPr lang="zh-TW" altLang="en-US" dirty="0">
              <a:solidFill>
                <a:prstClr val="black">
                  <a:tint val="75000"/>
                </a:prstClr>
              </a:solidFill>
            </a:endParaRPr>
          </a:p>
        </p:txBody>
      </p:sp>
      <p:pic>
        <p:nvPicPr>
          <p:cNvPr id="5" name="圖片 4"/>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t="12156" b="21858"/>
          <a:stretch/>
        </p:blipFill>
        <p:spPr>
          <a:xfrm>
            <a:off x="611560" y="1176791"/>
            <a:ext cx="7920880" cy="3484459"/>
          </a:xfrm>
          <a:prstGeom prst="rect">
            <a:avLst/>
          </a:prstGeom>
        </p:spPr>
      </p:pic>
      <p:pic>
        <p:nvPicPr>
          <p:cNvPr id="8" name="圖片 7"/>
          <p:cNvPicPr>
            <a:picLocks noChangeAspect="1"/>
          </p:cNvPicPr>
          <p:nvPr/>
        </p:nvPicPr>
        <p:blipFill rotWithShape="1">
          <a:blip r:embed="rId4" cstate="print">
            <a:duotone>
              <a:schemeClr val="accent3">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3601" t="31801" r="5202" b="29000"/>
          <a:stretch/>
        </p:blipFill>
        <p:spPr>
          <a:xfrm>
            <a:off x="4236683" y="2919021"/>
            <a:ext cx="642928" cy="310379"/>
          </a:xfrm>
          <a:prstGeom prst="rect">
            <a:avLst/>
          </a:prstGeom>
        </p:spPr>
      </p:pic>
      <p:sp>
        <p:nvSpPr>
          <p:cNvPr id="9" name="文字方塊 8"/>
          <p:cNvSpPr txBox="1"/>
          <p:nvPr/>
        </p:nvSpPr>
        <p:spPr>
          <a:xfrm>
            <a:off x="1383177" y="2013103"/>
            <a:ext cx="1080120" cy="338554"/>
          </a:xfrm>
          <a:prstGeom prst="rect">
            <a:avLst/>
          </a:prstGeom>
          <a:noFill/>
        </p:spPr>
        <p:txBody>
          <a:bodyPr wrap="square" rtlCol="0">
            <a:spAutoFit/>
          </a:bodyPr>
          <a:lstStyle/>
          <a:p>
            <a:r>
              <a:rPr lang="zh-TW" altLang="en-US" sz="1600" dirty="0">
                <a:solidFill>
                  <a:schemeClr val="bg2">
                    <a:lumMod val="25000"/>
                  </a:schemeClr>
                </a:solidFill>
                <a:latin typeface="微軟正黑體" panose="020B0604030504040204" pitchFamily="34" charset="-120"/>
                <a:ea typeface="微軟正黑體" panose="020B0604030504040204" pitchFamily="34" charset="-120"/>
              </a:rPr>
              <a:t>取得建照</a:t>
            </a:r>
          </a:p>
        </p:txBody>
      </p:sp>
      <p:sp>
        <p:nvSpPr>
          <p:cNvPr id="10" name="文字方塊 9"/>
          <p:cNvSpPr txBox="1"/>
          <p:nvPr/>
        </p:nvSpPr>
        <p:spPr>
          <a:xfrm>
            <a:off x="2627784" y="1920605"/>
            <a:ext cx="1219782" cy="584775"/>
          </a:xfrm>
          <a:prstGeom prst="rect">
            <a:avLst/>
          </a:prstGeom>
          <a:noFill/>
        </p:spPr>
        <p:txBody>
          <a:bodyPr wrap="square" rtlCol="0">
            <a:spAutoFit/>
          </a:bodyPr>
          <a:lstStyle/>
          <a:p>
            <a:r>
              <a:rPr lang="zh-TW" altLang="en-US" sz="1600" dirty="0">
                <a:solidFill>
                  <a:schemeClr val="bg2">
                    <a:lumMod val="25000"/>
                  </a:schemeClr>
                </a:solidFill>
                <a:latin typeface="微軟正黑體" panose="020B0604030504040204" pitchFamily="34" charset="-120"/>
                <a:ea typeface="微軟正黑體" panose="020B0604030504040204" pitchFamily="34" charset="-120"/>
              </a:rPr>
              <a:t>預售屋資訊申報備查</a:t>
            </a:r>
          </a:p>
        </p:txBody>
      </p:sp>
      <p:sp>
        <p:nvSpPr>
          <p:cNvPr id="11" name="文字方塊 10"/>
          <p:cNvSpPr txBox="1"/>
          <p:nvPr/>
        </p:nvSpPr>
        <p:spPr>
          <a:xfrm>
            <a:off x="4031940" y="1995686"/>
            <a:ext cx="1080120" cy="338554"/>
          </a:xfrm>
          <a:prstGeom prst="rect">
            <a:avLst/>
          </a:prstGeom>
          <a:noFill/>
        </p:spPr>
        <p:txBody>
          <a:bodyPr wrap="square" rtlCol="0">
            <a:spAutoFit/>
          </a:bodyPr>
          <a:lstStyle/>
          <a:p>
            <a:r>
              <a:rPr lang="zh-TW" altLang="en-US" sz="1600" dirty="0">
                <a:solidFill>
                  <a:schemeClr val="bg2">
                    <a:lumMod val="25000"/>
                  </a:schemeClr>
                </a:solidFill>
                <a:latin typeface="微軟正黑體" panose="020B0604030504040204" pitchFamily="34" charset="-120"/>
                <a:ea typeface="微軟正黑體" panose="020B0604030504040204" pitchFamily="34" charset="-120"/>
              </a:rPr>
              <a:t>廣告銷售</a:t>
            </a:r>
          </a:p>
        </p:txBody>
      </p:sp>
      <p:sp>
        <p:nvSpPr>
          <p:cNvPr id="12" name="文字方塊 11"/>
          <p:cNvSpPr txBox="1"/>
          <p:nvPr/>
        </p:nvSpPr>
        <p:spPr>
          <a:xfrm>
            <a:off x="5580112" y="2017172"/>
            <a:ext cx="792088" cy="338554"/>
          </a:xfrm>
          <a:prstGeom prst="rect">
            <a:avLst/>
          </a:prstGeom>
          <a:noFill/>
        </p:spPr>
        <p:txBody>
          <a:bodyPr wrap="square" rtlCol="0">
            <a:spAutoFit/>
          </a:bodyPr>
          <a:lstStyle/>
          <a:p>
            <a:r>
              <a:rPr lang="zh-TW" altLang="en-US" sz="1600" dirty="0">
                <a:solidFill>
                  <a:schemeClr val="bg2">
                    <a:lumMod val="25000"/>
                  </a:schemeClr>
                </a:solidFill>
                <a:latin typeface="微軟正黑體" panose="020B0604030504040204" pitchFamily="34" charset="-120"/>
                <a:ea typeface="微軟正黑體" panose="020B0604030504040204" pitchFamily="34" charset="-120"/>
              </a:rPr>
              <a:t>簽約</a:t>
            </a:r>
          </a:p>
        </p:txBody>
      </p:sp>
      <p:sp>
        <p:nvSpPr>
          <p:cNvPr id="13" name="文字方塊 12"/>
          <p:cNvSpPr txBox="1"/>
          <p:nvPr/>
        </p:nvSpPr>
        <p:spPr>
          <a:xfrm>
            <a:off x="6660232" y="1995686"/>
            <a:ext cx="1080120" cy="338554"/>
          </a:xfrm>
          <a:prstGeom prst="rect">
            <a:avLst/>
          </a:prstGeom>
          <a:noFill/>
        </p:spPr>
        <p:txBody>
          <a:bodyPr wrap="square" rtlCol="0">
            <a:spAutoFit/>
          </a:bodyPr>
          <a:lstStyle/>
          <a:p>
            <a:r>
              <a:rPr lang="zh-TW" altLang="en-US" sz="1600" dirty="0">
                <a:solidFill>
                  <a:schemeClr val="bg2">
                    <a:lumMod val="25000"/>
                  </a:schemeClr>
                </a:solidFill>
                <a:latin typeface="微軟正黑體" panose="020B0604030504040204" pitchFamily="34" charset="-120"/>
                <a:ea typeface="微軟正黑體" panose="020B0604030504040204" pitchFamily="34" charset="-120"/>
              </a:rPr>
              <a:t>實價登錄</a:t>
            </a:r>
          </a:p>
        </p:txBody>
      </p:sp>
      <p:sp>
        <p:nvSpPr>
          <p:cNvPr id="14" name="文字方塊 13"/>
          <p:cNvSpPr txBox="1"/>
          <p:nvPr/>
        </p:nvSpPr>
        <p:spPr>
          <a:xfrm>
            <a:off x="2705450" y="3892862"/>
            <a:ext cx="1080120" cy="307777"/>
          </a:xfrm>
          <a:prstGeom prst="rect">
            <a:avLst/>
          </a:prstGeom>
          <a:noFill/>
        </p:spPr>
        <p:txBody>
          <a:bodyPr wrap="square" rtlCol="0">
            <a:spAutoFit/>
          </a:bodyPr>
          <a:lstStyle/>
          <a:p>
            <a:r>
              <a:rPr lang="zh-TW" altLang="en-US" sz="1400" dirty="0">
                <a:solidFill>
                  <a:schemeClr val="bg2">
                    <a:lumMod val="25000"/>
                  </a:schemeClr>
                </a:solidFill>
                <a:latin typeface="微軟正黑體" panose="020B0604030504040204" pitchFamily="34" charset="-120"/>
                <a:ea typeface="微軟正黑體" panose="020B0604030504040204" pitchFamily="34" charset="-120"/>
              </a:rPr>
              <a:t>建物出賣人</a:t>
            </a:r>
          </a:p>
        </p:txBody>
      </p:sp>
      <p:sp>
        <p:nvSpPr>
          <p:cNvPr id="4" name="矩形 3"/>
          <p:cNvSpPr/>
          <p:nvPr/>
        </p:nvSpPr>
        <p:spPr>
          <a:xfrm>
            <a:off x="1712152" y="3391759"/>
            <a:ext cx="360040" cy="338554"/>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sz="1600" dirty="0">
                <a:solidFill>
                  <a:schemeClr val="accent5">
                    <a:lumMod val="50000"/>
                  </a:schemeClr>
                </a:solidFill>
                <a:latin typeface="微軟正黑體" panose="020B0604030504040204" pitchFamily="34" charset="-120"/>
                <a:ea typeface="微軟正黑體" panose="020B0604030504040204" pitchFamily="34" charset="-120"/>
              </a:rPr>
              <a:t>1</a:t>
            </a:r>
            <a:endParaRPr lang="zh-TW" altLang="en-US" sz="1600" dirty="0">
              <a:solidFill>
                <a:schemeClr val="accent5">
                  <a:lumMod val="50000"/>
                </a:schemeClr>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3036891" y="3388646"/>
            <a:ext cx="360040" cy="338554"/>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sz="1600" dirty="0">
                <a:solidFill>
                  <a:schemeClr val="accent5">
                    <a:lumMod val="50000"/>
                  </a:schemeClr>
                </a:solidFill>
                <a:latin typeface="微軟正黑體" panose="020B0604030504040204" pitchFamily="34" charset="-120"/>
                <a:ea typeface="微軟正黑體" panose="020B0604030504040204" pitchFamily="34" charset="-120"/>
              </a:rPr>
              <a:t>2</a:t>
            </a:r>
            <a:endParaRPr lang="zh-TW" altLang="en-US" sz="1600" dirty="0">
              <a:solidFill>
                <a:schemeClr val="accent5">
                  <a:lumMod val="50000"/>
                </a:schemeClr>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4362800" y="3384310"/>
            <a:ext cx="360040" cy="338554"/>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sz="1600" dirty="0">
                <a:solidFill>
                  <a:schemeClr val="accent5">
                    <a:lumMod val="50000"/>
                  </a:schemeClr>
                </a:solidFill>
                <a:latin typeface="微軟正黑體" panose="020B0604030504040204" pitchFamily="34" charset="-120"/>
                <a:ea typeface="微軟正黑體" panose="020B0604030504040204" pitchFamily="34" charset="-120"/>
              </a:rPr>
              <a:t>3</a:t>
            </a:r>
            <a:endParaRPr lang="zh-TW" altLang="en-US" sz="1600" dirty="0">
              <a:solidFill>
                <a:schemeClr val="accent5">
                  <a:lumMod val="50000"/>
                </a:schemeClr>
              </a:solidFill>
              <a:latin typeface="微軟正黑體" panose="020B0604030504040204" pitchFamily="34" charset="-120"/>
              <a:ea typeface="微軟正黑體" panose="020B0604030504040204" pitchFamily="34" charset="-120"/>
            </a:endParaRPr>
          </a:p>
        </p:txBody>
      </p:sp>
      <p:sp>
        <p:nvSpPr>
          <p:cNvPr id="17" name="矩形 16"/>
          <p:cNvSpPr/>
          <p:nvPr/>
        </p:nvSpPr>
        <p:spPr>
          <a:xfrm>
            <a:off x="5690008" y="3375288"/>
            <a:ext cx="360040" cy="338554"/>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sz="1600" dirty="0">
                <a:solidFill>
                  <a:schemeClr val="accent5">
                    <a:lumMod val="50000"/>
                  </a:schemeClr>
                </a:solidFill>
                <a:latin typeface="微軟正黑體" panose="020B0604030504040204" pitchFamily="34" charset="-120"/>
                <a:ea typeface="微軟正黑體" panose="020B0604030504040204" pitchFamily="34" charset="-120"/>
              </a:rPr>
              <a:t>4</a:t>
            </a:r>
            <a:endParaRPr lang="zh-TW" altLang="en-US" sz="1600" dirty="0">
              <a:solidFill>
                <a:schemeClr val="accent5">
                  <a:lumMod val="50000"/>
                </a:schemeClr>
              </a:solidFill>
              <a:latin typeface="微軟正黑體" panose="020B0604030504040204" pitchFamily="34" charset="-120"/>
              <a:ea typeface="微軟正黑體" panose="020B0604030504040204" pitchFamily="34" charset="-120"/>
            </a:endParaRPr>
          </a:p>
        </p:txBody>
      </p:sp>
      <p:sp>
        <p:nvSpPr>
          <p:cNvPr id="18" name="矩形 17"/>
          <p:cNvSpPr/>
          <p:nvPr/>
        </p:nvSpPr>
        <p:spPr>
          <a:xfrm>
            <a:off x="6999407" y="3398094"/>
            <a:ext cx="360040" cy="338554"/>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r>
              <a:rPr lang="en-US" altLang="zh-TW" sz="1600" dirty="0">
                <a:solidFill>
                  <a:schemeClr val="accent5">
                    <a:lumMod val="50000"/>
                  </a:schemeClr>
                </a:solidFill>
                <a:latin typeface="微軟正黑體" panose="020B0604030504040204" pitchFamily="34" charset="-120"/>
                <a:ea typeface="微軟正黑體" panose="020B0604030504040204" pitchFamily="34" charset="-120"/>
              </a:rPr>
              <a:t>5</a:t>
            </a:r>
            <a:endParaRPr lang="zh-TW" altLang="en-US" sz="1600" dirty="0">
              <a:solidFill>
                <a:schemeClr val="accent5">
                  <a:lumMod val="50000"/>
                </a:schemeClr>
              </a:solidFill>
              <a:latin typeface="微軟正黑體" panose="020B0604030504040204" pitchFamily="34" charset="-120"/>
              <a:ea typeface="微軟正黑體" panose="020B0604030504040204" pitchFamily="34" charset="-120"/>
            </a:endParaRPr>
          </a:p>
        </p:txBody>
      </p:sp>
      <p:sp>
        <p:nvSpPr>
          <p:cNvPr id="20" name="文字方塊 19"/>
          <p:cNvSpPr txBox="1"/>
          <p:nvPr/>
        </p:nvSpPr>
        <p:spPr>
          <a:xfrm>
            <a:off x="4002760" y="3892862"/>
            <a:ext cx="1080120" cy="307777"/>
          </a:xfrm>
          <a:prstGeom prst="rect">
            <a:avLst/>
          </a:prstGeom>
          <a:noFill/>
        </p:spPr>
        <p:txBody>
          <a:bodyPr wrap="square" rtlCol="0">
            <a:spAutoFit/>
          </a:bodyPr>
          <a:lstStyle/>
          <a:p>
            <a:r>
              <a:rPr lang="zh-TW" altLang="en-US" sz="1400" spc="-100" dirty="0">
                <a:solidFill>
                  <a:schemeClr val="bg2">
                    <a:lumMod val="25000"/>
                  </a:schemeClr>
                </a:solidFill>
                <a:latin typeface="微軟正黑體" panose="020B0604030504040204" pitchFamily="34" charset="-120"/>
                <a:ea typeface="微軟正黑體" panose="020B0604030504040204" pitchFamily="34" charset="-120"/>
              </a:rPr>
              <a:t>紅單</a:t>
            </a:r>
            <a:r>
              <a:rPr lang="en-US" altLang="zh-TW" sz="1400" spc="-100" dirty="0">
                <a:solidFill>
                  <a:schemeClr val="bg2">
                    <a:lumMod val="25000"/>
                  </a:schemeClr>
                </a:solidFill>
                <a:latin typeface="微軟正黑體" panose="020B0604030504040204" pitchFamily="34" charset="-120"/>
                <a:ea typeface="微軟正黑體" panose="020B0604030504040204" pitchFamily="34" charset="-120"/>
              </a:rPr>
              <a:t>2</a:t>
            </a:r>
            <a:r>
              <a:rPr lang="zh-TW" altLang="en-US" sz="1400" spc="-100" dirty="0">
                <a:solidFill>
                  <a:schemeClr val="bg2">
                    <a:lumMod val="25000"/>
                  </a:schemeClr>
                </a:solidFill>
                <a:latin typeface="微軟正黑體" panose="020B0604030504040204" pitchFamily="34" charset="-120"/>
                <a:ea typeface="微軟正黑體" panose="020B0604030504040204" pitchFamily="34" charset="-120"/>
              </a:rPr>
              <a:t>要</a:t>
            </a:r>
            <a:r>
              <a:rPr lang="en-US" altLang="zh-TW" sz="1400" spc="-100" dirty="0">
                <a:solidFill>
                  <a:schemeClr val="bg2">
                    <a:lumMod val="25000"/>
                  </a:schemeClr>
                </a:solidFill>
                <a:latin typeface="微軟正黑體" panose="020B0604030504040204" pitchFamily="34" charset="-120"/>
                <a:ea typeface="微軟正黑體" panose="020B0604030504040204" pitchFamily="34" charset="-120"/>
              </a:rPr>
              <a:t>3</a:t>
            </a:r>
            <a:r>
              <a:rPr lang="zh-TW" altLang="en-US" sz="1400" spc="-100" dirty="0">
                <a:solidFill>
                  <a:schemeClr val="bg2">
                    <a:lumMod val="25000"/>
                  </a:schemeClr>
                </a:solidFill>
                <a:latin typeface="微軟正黑體" panose="020B0604030504040204" pitchFamily="34" charset="-120"/>
                <a:ea typeface="微軟正黑體" panose="020B0604030504040204" pitchFamily="34" charset="-120"/>
              </a:rPr>
              <a:t>不</a:t>
            </a:r>
          </a:p>
        </p:txBody>
      </p:sp>
      <p:sp>
        <p:nvSpPr>
          <p:cNvPr id="21" name="文字方塊 20"/>
          <p:cNvSpPr txBox="1"/>
          <p:nvPr/>
        </p:nvSpPr>
        <p:spPr>
          <a:xfrm>
            <a:off x="5439151" y="3906510"/>
            <a:ext cx="1080120" cy="307777"/>
          </a:xfrm>
          <a:prstGeom prst="rect">
            <a:avLst/>
          </a:prstGeom>
          <a:noFill/>
        </p:spPr>
        <p:txBody>
          <a:bodyPr wrap="square" rtlCol="0">
            <a:spAutoFit/>
          </a:bodyPr>
          <a:lstStyle/>
          <a:p>
            <a:r>
              <a:rPr lang="zh-TW" altLang="en-US" sz="1400" spc="-100" dirty="0">
                <a:latin typeface="微軟正黑體" panose="020B0604030504040204" pitchFamily="34" charset="-120"/>
                <a:ea typeface="微軟正黑體" panose="020B0604030504040204" pitchFamily="34" charset="-120"/>
              </a:rPr>
              <a:t>簽約日起</a:t>
            </a:r>
          </a:p>
        </p:txBody>
      </p:sp>
      <p:sp>
        <p:nvSpPr>
          <p:cNvPr id="23" name="文字方塊 22"/>
          <p:cNvSpPr txBox="1"/>
          <p:nvPr/>
        </p:nvSpPr>
        <p:spPr>
          <a:xfrm>
            <a:off x="6274843" y="3550359"/>
            <a:ext cx="553646" cy="307777"/>
          </a:xfrm>
          <a:prstGeom prst="rect">
            <a:avLst/>
          </a:prstGeom>
          <a:noFill/>
        </p:spPr>
        <p:txBody>
          <a:bodyPr wrap="square" rtlCol="0">
            <a:spAutoFit/>
          </a:bodyPr>
          <a:lstStyle/>
          <a:p>
            <a:r>
              <a:rPr lang="en-US" altLang="zh-TW" sz="1400" spc="-100" dirty="0">
                <a:solidFill>
                  <a:srgbClr val="FF0000"/>
                </a:solidFill>
                <a:latin typeface="微軟正黑體" panose="020B0604030504040204" pitchFamily="34" charset="-120"/>
                <a:ea typeface="微軟正黑體" panose="020B0604030504040204" pitchFamily="34" charset="-120"/>
              </a:rPr>
              <a:t>30</a:t>
            </a:r>
            <a:r>
              <a:rPr lang="zh-TW" altLang="en-US" sz="1400" spc="-100" dirty="0">
                <a:solidFill>
                  <a:srgbClr val="FF0000"/>
                </a:solidFill>
                <a:latin typeface="微軟正黑體" panose="020B0604030504040204" pitchFamily="34" charset="-120"/>
                <a:ea typeface="微軟正黑體" panose="020B0604030504040204" pitchFamily="34" charset="-120"/>
              </a:rPr>
              <a:t>天</a:t>
            </a:r>
          </a:p>
        </p:txBody>
      </p:sp>
      <p:sp>
        <p:nvSpPr>
          <p:cNvPr id="24" name="文字方塊 23"/>
          <p:cNvSpPr txBox="1"/>
          <p:nvPr/>
        </p:nvSpPr>
        <p:spPr>
          <a:xfrm>
            <a:off x="6577631" y="3906510"/>
            <a:ext cx="1296144" cy="307777"/>
          </a:xfrm>
          <a:prstGeom prst="rect">
            <a:avLst/>
          </a:prstGeom>
          <a:noFill/>
        </p:spPr>
        <p:txBody>
          <a:bodyPr wrap="square" rtlCol="0">
            <a:spAutoFit/>
          </a:bodyPr>
          <a:lstStyle/>
          <a:p>
            <a:r>
              <a:rPr lang="zh-TW" altLang="en-US" sz="1400" spc="-70" dirty="0">
                <a:solidFill>
                  <a:schemeClr val="bg2">
                    <a:lumMod val="25000"/>
                  </a:schemeClr>
                </a:solidFill>
                <a:latin typeface="微軟正黑體" panose="020B0604030504040204" pitchFamily="34" charset="-120"/>
                <a:ea typeface="微軟正黑體" panose="020B0604030504040204" pitchFamily="34" charset="-120"/>
              </a:rPr>
              <a:t>代銷或出賣人</a:t>
            </a:r>
          </a:p>
        </p:txBody>
      </p:sp>
      <p:pic>
        <p:nvPicPr>
          <p:cNvPr id="7" name="圖片 6"/>
          <p:cNvPicPr>
            <a:picLocks noChangeAspect="1"/>
          </p:cNvPicPr>
          <p:nvPr/>
        </p:nvPicPr>
        <p:blipFill>
          <a:blip r:embed="rId6"/>
          <a:stretch>
            <a:fillRect/>
          </a:stretch>
        </p:blipFill>
        <p:spPr>
          <a:xfrm>
            <a:off x="2939614" y="2728811"/>
            <a:ext cx="536003" cy="646477"/>
          </a:xfrm>
          <a:prstGeom prst="rect">
            <a:avLst/>
          </a:prstGeom>
        </p:spPr>
      </p:pic>
      <p:pic>
        <p:nvPicPr>
          <p:cNvPr id="26" name="圖片 25"/>
          <p:cNvPicPr>
            <a:picLocks noChangeAspect="1"/>
          </p:cNvPicPr>
          <p:nvPr/>
        </p:nvPicPr>
        <p:blipFill>
          <a:blip r:embed="rId7"/>
          <a:stretch>
            <a:fillRect/>
          </a:stretch>
        </p:blipFill>
        <p:spPr>
          <a:xfrm>
            <a:off x="7563092" y="4556166"/>
            <a:ext cx="969348" cy="103641"/>
          </a:xfrm>
          <a:prstGeom prst="rect">
            <a:avLst/>
          </a:prstGeom>
        </p:spPr>
      </p:pic>
    </p:spTree>
    <p:extLst>
      <p:ext uri="{BB962C8B-B14F-4D97-AF65-F5344CB8AC3E}">
        <p14:creationId xmlns:p14="http://schemas.microsoft.com/office/powerpoint/2010/main" val="1088588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8520"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實價登錄規範一覽表</a:t>
            </a:r>
          </a:p>
        </p:txBody>
      </p:sp>
      <p:sp>
        <p:nvSpPr>
          <p:cNvPr id="3" name="投影片編號版面配置區 2"/>
          <p:cNvSpPr>
            <a:spLocks noGrp="1"/>
          </p:cNvSpPr>
          <p:nvPr>
            <p:ph type="sldNum" sz="quarter" idx="12"/>
          </p:nvPr>
        </p:nvSpPr>
        <p:spPr/>
        <p:txBody>
          <a:bodyPr/>
          <a:lstStyle/>
          <a:p>
            <a:fld id="{D2C41AFA-2B69-43B3-B79D-A75CCD4BFB46}" type="slidenum">
              <a:rPr lang="zh-TW" altLang="en-US" smtClean="0">
                <a:solidFill>
                  <a:prstClr val="black">
                    <a:tint val="75000"/>
                  </a:prstClr>
                </a:solidFill>
              </a:rPr>
              <a:pPr/>
              <a:t>31</a:t>
            </a:fld>
            <a:endParaRPr lang="zh-TW" altLang="en-US" dirty="0">
              <a:solidFill>
                <a:prstClr val="black">
                  <a:tint val="75000"/>
                </a:prstClr>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3793402876"/>
              </p:ext>
            </p:extLst>
          </p:nvPr>
        </p:nvGraphicFramePr>
        <p:xfrm>
          <a:off x="539552" y="1491630"/>
          <a:ext cx="7920880" cy="3096345"/>
        </p:xfrm>
        <a:graphic>
          <a:graphicData uri="http://schemas.openxmlformats.org/drawingml/2006/table">
            <a:tbl>
              <a:tblPr firstRow="1" bandRow="1">
                <a:tableStyleId>{2D5ABB26-0587-4C30-8999-92F81FD0307C}</a:tableStyleId>
              </a:tblPr>
              <a:tblGrid>
                <a:gridCol w="1418902">
                  <a:extLst>
                    <a:ext uri="{9D8B030D-6E8A-4147-A177-3AD203B41FA5}">
                      <a16:colId xmlns:a16="http://schemas.microsoft.com/office/drawing/2014/main" val="2213382898"/>
                    </a:ext>
                  </a:extLst>
                </a:gridCol>
                <a:gridCol w="2094931">
                  <a:extLst>
                    <a:ext uri="{9D8B030D-6E8A-4147-A177-3AD203B41FA5}">
                      <a16:colId xmlns:a16="http://schemas.microsoft.com/office/drawing/2014/main" val="46931906"/>
                    </a:ext>
                  </a:extLst>
                </a:gridCol>
                <a:gridCol w="2174799">
                  <a:extLst>
                    <a:ext uri="{9D8B030D-6E8A-4147-A177-3AD203B41FA5}">
                      <a16:colId xmlns:a16="http://schemas.microsoft.com/office/drawing/2014/main" val="2584445510"/>
                    </a:ext>
                  </a:extLst>
                </a:gridCol>
                <a:gridCol w="2232248">
                  <a:extLst>
                    <a:ext uri="{9D8B030D-6E8A-4147-A177-3AD203B41FA5}">
                      <a16:colId xmlns:a16="http://schemas.microsoft.com/office/drawing/2014/main" val="2031240823"/>
                    </a:ext>
                  </a:extLst>
                </a:gridCol>
              </a:tblGrid>
              <a:tr h="465420">
                <a:tc>
                  <a:txBody>
                    <a:bodyPr/>
                    <a:lstStyle/>
                    <a:p>
                      <a:pPr algn="ctr"/>
                      <a:endParaRPr lang="zh-TW" altLang="en-US" sz="2000" dirty="0">
                        <a:solidFill>
                          <a:schemeClr val="bg2">
                            <a:lumMod val="25000"/>
                          </a:schemeClr>
                        </a:solidFill>
                        <a:latin typeface="微軟正黑體" panose="020B0604030504040204" pitchFamily="34" charset="-120"/>
                        <a:ea typeface="微軟正黑體" panose="020B0604030504040204" pitchFamily="34" charset="-120"/>
                      </a:endParaRPr>
                    </a:p>
                  </a:txBody>
                  <a:tcPr>
                    <a:lnB w="12700" cap="flat" cmpd="sng" algn="ctr">
                      <a:solidFill>
                        <a:schemeClr val="bg2">
                          <a:lumMod val="75000"/>
                        </a:schemeClr>
                      </a:solidFill>
                      <a:prstDash val="sysDot"/>
                      <a:round/>
                      <a:headEnd type="none" w="med" len="med"/>
                      <a:tailEnd type="none" w="med" len="med"/>
                    </a:lnB>
                  </a:tcPr>
                </a:tc>
                <a:tc>
                  <a:txBody>
                    <a:bodyPr/>
                    <a:lstStyle/>
                    <a:p>
                      <a:pPr algn="ctr"/>
                      <a:r>
                        <a:rPr lang="zh-TW" altLang="en-US" sz="1800" dirty="0">
                          <a:solidFill>
                            <a:srgbClr val="663300"/>
                          </a:solidFill>
                          <a:latin typeface="微軟正黑體" panose="020B0604030504040204" pitchFamily="34" charset="-120"/>
                          <a:ea typeface="微軟正黑體" panose="020B0604030504040204" pitchFamily="34" charset="-120"/>
                        </a:rPr>
                        <a:t>預售屋</a:t>
                      </a:r>
                    </a:p>
                  </a:txBody>
                  <a:tcPr anchor="ctr">
                    <a:lnB w="12700" cap="flat" cmpd="sng" algn="ctr">
                      <a:solidFill>
                        <a:schemeClr val="bg2">
                          <a:lumMod val="75000"/>
                        </a:schemeClr>
                      </a:solidFill>
                      <a:prstDash val="sysDot"/>
                      <a:round/>
                      <a:headEnd type="none" w="med" len="med"/>
                      <a:tailEnd type="none" w="med" len="med"/>
                    </a:lnB>
                    <a:solidFill>
                      <a:schemeClr val="accent4">
                        <a:lumMod val="20000"/>
                        <a:lumOff val="80000"/>
                      </a:schemeClr>
                    </a:solidFill>
                  </a:tcPr>
                </a:tc>
                <a:tc>
                  <a:txBody>
                    <a:bodyPr/>
                    <a:lstStyle/>
                    <a:p>
                      <a:pPr algn="ctr"/>
                      <a:r>
                        <a:rPr lang="zh-TW" altLang="en-US" sz="1800" dirty="0">
                          <a:solidFill>
                            <a:schemeClr val="accent1">
                              <a:lumMod val="75000"/>
                            </a:schemeClr>
                          </a:solidFill>
                          <a:latin typeface="微軟正黑體" panose="020B0604030504040204" pitchFamily="34" charset="-120"/>
                          <a:ea typeface="微軟正黑體" panose="020B0604030504040204" pitchFamily="34" charset="-120"/>
                        </a:rPr>
                        <a:t>買賣</a:t>
                      </a:r>
                    </a:p>
                  </a:txBody>
                  <a:tcPr anchor="ctr">
                    <a:lnB w="12700" cap="flat" cmpd="sng" algn="ctr">
                      <a:solidFill>
                        <a:schemeClr val="bg2">
                          <a:lumMod val="75000"/>
                        </a:schemeClr>
                      </a:solidFill>
                      <a:prstDash val="sysDot"/>
                      <a:round/>
                      <a:headEnd type="none" w="med" len="med"/>
                      <a:tailEnd type="none" w="med" len="med"/>
                    </a:lnB>
                    <a:solidFill>
                      <a:schemeClr val="accent1">
                        <a:lumMod val="20000"/>
                        <a:lumOff val="80000"/>
                      </a:schemeClr>
                    </a:solidFill>
                  </a:tcPr>
                </a:tc>
                <a:tc>
                  <a:txBody>
                    <a:bodyPr/>
                    <a:lstStyle/>
                    <a:p>
                      <a:pPr algn="ctr"/>
                      <a:r>
                        <a:rPr lang="zh-TW" altLang="en-US" sz="1800" dirty="0">
                          <a:solidFill>
                            <a:srgbClr val="009644"/>
                          </a:solidFill>
                          <a:latin typeface="微軟正黑體" panose="020B0604030504040204" pitchFamily="34" charset="-120"/>
                          <a:ea typeface="微軟正黑體" panose="020B0604030504040204" pitchFamily="34" charset="-120"/>
                        </a:rPr>
                        <a:t>租賃</a:t>
                      </a:r>
                    </a:p>
                  </a:txBody>
                  <a:tcPr anchor="ctr">
                    <a:lnB w="12700" cap="flat" cmpd="sng" algn="ctr">
                      <a:solidFill>
                        <a:schemeClr val="bg2">
                          <a:lumMod val="75000"/>
                        </a:schemeClr>
                      </a:solidFill>
                      <a:prstDash val="sysDot"/>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827291950"/>
                  </a:ext>
                </a:extLst>
              </a:tr>
              <a:tr h="876975">
                <a:tc>
                  <a:txBody>
                    <a:bodyPr/>
                    <a:lstStyle/>
                    <a:p>
                      <a:pPr algn="ctr">
                        <a:lnSpc>
                          <a:spcPts val="2600"/>
                        </a:lnSpc>
                      </a:pP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登錄標的</a:t>
                      </a:r>
                      <a:endParaRPr lang="zh-TW" altLang="en-US" sz="2000" b="1" dirty="0">
                        <a:solidFill>
                          <a:schemeClr val="bg2">
                            <a:lumMod val="25000"/>
                          </a:schemeClr>
                        </a:solidFill>
                        <a:latin typeface="微軟正黑體" panose="020B0604030504040204" pitchFamily="34" charset="-120"/>
                        <a:ea typeface="微軟正黑體" panose="020B0604030504040204" pitchFamily="34" charset="-120"/>
                      </a:endParaRPr>
                    </a:p>
                  </a:txBody>
                  <a:tcPr anchor="ct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tcPr>
                </a:tc>
                <a:tc>
                  <a:txBody>
                    <a:bodyPr/>
                    <a:lstStyle/>
                    <a:p>
                      <a:pPr algn="ctr">
                        <a:lnSpc>
                          <a:spcPts val="2600"/>
                        </a:lnSpc>
                      </a:pPr>
                      <a:r>
                        <a:rPr lang="zh-TW" altLang="en-US" sz="1800" baseline="0" dirty="0">
                          <a:solidFill>
                            <a:srgbClr val="663300"/>
                          </a:solidFill>
                          <a:latin typeface="微軟正黑體" panose="020B0604030504040204" pitchFamily="34" charset="-120"/>
                          <a:ea typeface="微軟正黑體" panose="020B0604030504040204" pitchFamily="34" charset="-120"/>
                        </a:rPr>
                        <a:t>預售屋</a:t>
                      </a:r>
                    </a:p>
                  </a:txBody>
                  <a:tcPr anchor="ct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solidFill>
                      <a:schemeClr val="accent4">
                        <a:lumMod val="20000"/>
                        <a:lumOff val="80000"/>
                      </a:schemeClr>
                    </a:solidFill>
                  </a:tcPr>
                </a:tc>
                <a:tc>
                  <a:txBody>
                    <a:bodyPr/>
                    <a:lstStyle/>
                    <a:p>
                      <a:pPr algn="ctr">
                        <a:lnSpc>
                          <a:spcPts val="2600"/>
                        </a:lnSpc>
                      </a:pPr>
                      <a:r>
                        <a:rPr lang="zh-TW" altLang="en-US" sz="1800" dirty="0">
                          <a:solidFill>
                            <a:schemeClr val="accent1">
                              <a:lumMod val="75000"/>
                            </a:schemeClr>
                          </a:solidFill>
                          <a:latin typeface="微軟正黑體" panose="020B0604030504040204" pitchFamily="34" charset="-120"/>
                          <a:ea typeface="微軟正黑體" panose="020B0604030504040204" pitchFamily="34" charset="-120"/>
                        </a:rPr>
                        <a:t>買賣移轉的建物或土地</a:t>
                      </a:r>
                    </a:p>
                  </a:txBody>
                  <a:tcPr anchor="ct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solidFill>
                      <a:schemeClr val="accent1">
                        <a:lumMod val="20000"/>
                        <a:lumOff val="80000"/>
                      </a:schemeClr>
                    </a:solidFill>
                  </a:tcPr>
                </a:tc>
                <a:tc>
                  <a:txBody>
                    <a:bodyPr/>
                    <a:lstStyle/>
                    <a:p>
                      <a:pPr algn="ctr">
                        <a:lnSpc>
                          <a:spcPts val="2600"/>
                        </a:lnSpc>
                      </a:pPr>
                      <a:r>
                        <a:rPr lang="zh-TW" altLang="en-US" sz="1800" dirty="0">
                          <a:solidFill>
                            <a:srgbClr val="009644"/>
                          </a:solidFill>
                          <a:latin typeface="微軟正黑體" panose="020B0604030504040204" pitchFamily="34" charset="-120"/>
                          <a:ea typeface="微軟正黑體" panose="020B0604030504040204" pitchFamily="34" charset="-120"/>
                        </a:rPr>
                        <a:t>仲介業居間出租的建物或土地</a:t>
                      </a:r>
                    </a:p>
                  </a:txBody>
                  <a:tcPr anchor="ct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565631430"/>
                  </a:ext>
                </a:extLst>
              </a:tr>
              <a:tr h="876975">
                <a:tc>
                  <a:txBody>
                    <a:bodyPr/>
                    <a:lstStyle/>
                    <a:p>
                      <a:pPr algn="ctr">
                        <a:lnSpc>
                          <a:spcPts val="2600"/>
                        </a:lnSpc>
                      </a:pPr>
                      <a:r>
                        <a:rPr lang="zh-TW" altLang="en-US" sz="2000" spc="-80" baseline="0" dirty="0">
                          <a:solidFill>
                            <a:schemeClr val="bg2">
                              <a:lumMod val="25000"/>
                            </a:schemeClr>
                          </a:solidFill>
                          <a:latin typeface="微軟正黑體" panose="020B0604030504040204" pitchFamily="34" charset="-120"/>
                          <a:ea typeface="微軟正黑體" panose="020B0604030504040204" pitchFamily="34" charset="-120"/>
                        </a:rPr>
                        <a:t>申報義務人</a:t>
                      </a:r>
                      <a:endParaRPr lang="zh-TW" altLang="en-US" sz="2000" b="1" spc="-80" baseline="0" dirty="0">
                        <a:solidFill>
                          <a:schemeClr val="bg2">
                            <a:lumMod val="25000"/>
                          </a:schemeClr>
                        </a:solidFill>
                        <a:latin typeface="微軟正黑體" panose="020B0604030504040204" pitchFamily="34" charset="-120"/>
                        <a:ea typeface="微軟正黑體" panose="020B0604030504040204" pitchFamily="34" charset="-120"/>
                      </a:endParaRPr>
                    </a:p>
                  </a:txBody>
                  <a:tcPr anchor="ctr">
                    <a:lnL>
                      <a:noFill/>
                    </a:lnL>
                    <a:lnR>
                      <a:noFill/>
                    </a:ln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lnSpc>
                          <a:spcPts val="2600"/>
                        </a:lnSpc>
                      </a:pPr>
                      <a:r>
                        <a:rPr lang="en-US" altLang="zh-TW" sz="1800" baseline="0" dirty="0">
                          <a:solidFill>
                            <a:srgbClr val="663300"/>
                          </a:solidFill>
                          <a:latin typeface="微軟正黑體" panose="020B0604030504040204" pitchFamily="34" charset="-120"/>
                          <a:ea typeface="微軟正黑體" panose="020B0604030504040204" pitchFamily="34" charset="-120"/>
                        </a:rPr>
                        <a:t>1.</a:t>
                      </a:r>
                      <a:r>
                        <a:rPr lang="zh-TW" altLang="en-US" sz="1800" baseline="0" dirty="0">
                          <a:solidFill>
                            <a:srgbClr val="663300"/>
                          </a:solidFill>
                          <a:latin typeface="微軟正黑體" panose="020B0604030504040204" pitchFamily="34" charset="-120"/>
                          <a:ea typeface="微軟正黑體" panose="020B0604030504040204" pitchFamily="34" charset="-120"/>
                        </a:rPr>
                        <a:t>代銷經紀業</a:t>
                      </a:r>
                      <a:endParaRPr lang="en-US" altLang="zh-TW" sz="1800" baseline="0" dirty="0">
                        <a:solidFill>
                          <a:srgbClr val="663300"/>
                        </a:solidFill>
                        <a:latin typeface="微軟正黑體" panose="020B0604030504040204" pitchFamily="34" charset="-120"/>
                        <a:ea typeface="微軟正黑體" panose="020B0604030504040204" pitchFamily="34" charset="-120"/>
                      </a:endParaRPr>
                    </a:p>
                    <a:p>
                      <a:pPr algn="ctr">
                        <a:lnSpc>
                          <a:spcPts val="2600"/>
                        </a:lnSpc>
                      </a:pPr>
                      <a:r>
                        <a:rPr lang="en-US" altLang="zh-TW" sz="1800" baseline="0" dirty="0">
                          <a:solidFill>
                            <a:srgbClr val="663300"/>
                          </a:solidFill>
                          <a:latin typeface="微軟正黑體" panose="020B0604030504040204" pitchFamily="34" charset="-120"/>
                          <a:ea typeface="微軟正黑體" panose="020B0604030504040204" pitchFamily="34" charset="-120"/>
                        </a:rPr>
                        <a:t>2.</a:t>
                      </a:r>
                      <a:r>
                        <a:rPr lang="zh-TW" altLang="en-US" sz="1800" baseline="0" dirty="0">
                          <a:solidFill>
                            <a:srgbClr val="663300"/>
                          </a:solidFill>
                          <a:latin typeface="微軟正黑體" panose="020B0604030504040204" pitchFamily="34" charset="-120"/>
                          <a:ea typeface="微軟正黑體" panose="020B0604030504040204" pitchFamily="34" charset="-120"/>
                        </a:rPr>
                        <a:t>建物出賣人</a:t>
                      </a:r>
                    </a:p>
                  </a:txBody>
                  <a:tcPr anchor="ctr">
                    <a:lnL>
                      <a:noFill/>
                    </a:lnL>
                    <a:lnR>
                      <a:noFill/>
                    </a:ln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ts val="2600"/>
                        </a:lnSpc>
                      </a:pPr>
                      <a:r>
                        <a:rPr lang="zh-TW" altLang="en-US" sz="1800" dirty="0">
                          <a:solidFill>
                            <a:schemeClr val="accent1">
                              <a:lumMod val="75000"/>
                            </a:schemeClr>
                          </a:solidFill>
                          <a:latin typeface="微軟正黑體" panose="020B0604030504040204" pitchFamily="34" charset="-120"/>
                          <a:ea typeface="微軟正黑體" panose="020B0604030504040204" pitchFamily="34" charset="-120"/>
                        </a:rPr>
                        <a:t>申請移轉登記之</a:t>
                      </a:r>
                      <a:endParaRPr lang="en-US" altLang="zh-TW" sz="1800" dirty="0">
                        <a:solidFill>
                          <a:schemeClr val="accent1">
                            <a:lumMod val="75000"/>
                          </a:schemeClr>
                        </a:solidFill>
                        <a:latin typeface="微軟正黑體" panose="020B0604030504040204" pitchFamily="34" charset="-120"/>
                        <a:ea typeface="微軟正黑體" panose="020B0604030504040204" pitchFamily="34" charset="-120"/>
                      </a:endParaRPr>
                    </a:p>
                    <a:p>
                      <a:pPr algn="ctr">
                        <a:lnSpc>
                          <a:spcPts val="2600"/>
                        </a:lnSpc>
                      </a:pPr>
                      <a:r>
                        <a:rPr lang="zh-TW" altLang="en-US" sz="1800" dirty="0">
                          <a:solidFill>
                            <a:schemeClr val="accent1">
                              <a:lumMod val="75000"/>
                            </a:schemeClr>
                          </a:solidFill>
                          <a:latin typeface="微軟正黑體" panose="020B0604030504040204" pitchFamily="34" charset="-120"/>
                          <a:ea typeface="微軟正黑體" panose="020B0604030504040204" pitchFamily="34" charset="-120"/>
                        </a:rPr>
                        <a:t>買、賣雙方</a:t>
                      </a:r>
                    </a:p>
                  </a:txBody>
                  <a:tcPr anchor="ctr">
                    <a:lnL>
                      <a:noFill/>
                    </a:lnL>
                    <a:lnR>
                      <a:noFill/>
                    </a:ln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ts val="2600"/>
                        </a:lnSpc>
                      </a:pPr>
                      <a:r>
                        <a:rPr lang="zh-TW" altLang="en-US" sz="1800" dirty="0">
                          <a:solidFill>
                            <a:srgbClr val="009644"/>
                          </a:solidFill>
                          <a:latin typeface="微軟正黑體" panose="020B0604030504040204" pitchFamily="34" charset="-120"/>
                          <a:ea typeface="微軟正黑體" panose="020B0604030504040204" pitchFamily="34" charset="-120"/>
                        </a:rPr>
                        <a:t>仲介經紀業</a:t>
                      </a:r>
                    </a:p>
                  </a:txBody>
                  <a:tcPr anchor="ctr">
                    <a:lnL>
                      <a:noFill/>
                    </a:lnL>
                    <a:lnR>
                      <a:noFill/>
                    </a:lnR>
                    <a:lnT w="12700" cap="flat" cmpd="sng" algn="ctr">
                      <a:solidFill>
                        <a:schemeClr val="bg2">
                          <a:lumMod val="75000"/>
                        </a:schemeClr>
                      </a:solidFill>
                      <a:prstDash val="sysDot"/>
                      <a:round/>
                      <a:headEnd type="none" w="med" len="med"/>
                      <a:tailEnd type="none" w="med" len="med"/>
                    </a:lnT>
                    <a:lnB w="12700"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72081490"/>
                  </a:ext>
                </a:extLst>
              </a:tr>
              <a:tr h="876975">
                <a:tc>
                  <a:txBody>
                    <a:bodyPr/>
                    <a:lstStyle/>
                    <a:p>
                      <a:pPr algn="ctr">
                        <a:lnSpc>
                          <a:spcPts val="2600"/>
                        </a:lnSpc>
                      </a:pPr>
                      <a:r>
                        <a:rPr lang="zh-TW" altLang="en-US" sz="2000" dirty="0">
                          <a:solidFill>
                            <a:schemeClr val="bg2">
                              <a:lumMod val="25000"/>
                            </a:schemeClr>
                          </a:solidFill>
                          <a:latin typeface="微軟正黑體" panose="020B0604030504040204" pitchFamily="34" charset="-120"/>
                          <a:ea typeface="微軟正黑體" panose="020B0604030504040204" pitchFamily="34" charset="-120"/>
                        </a:rPr>
                        <a:t>申報時間</a:t>
                      </a:r>
                      <a:endParaRPr lang="zh-TW" altLang="en-US" sz="2000" b="1" dirty="0">
                        <a:solidFill>
                          <a:schemeClr val="bg2">
                            <a:lumMod val="25000"/>
                          </a:schemeClr>
                        </a:solidFill>
                        <a:latin typeface="微軟正黑體" panose="020B0604030504040204" pitchFamily="34" charset="-120"/>
                        <a:ea typeface="微軟正黑體" panose="020B0604030504040204" pitchFamily="34" charset="-120"/>
                      </a:endParaRPr>
                    </a:p>
                  </a:txBody>
                  <a:tcPr anchor="ctr">
                    <a:lnT w="12700" cap="flat" cmpd="sng" algn="ctr">
                      <a:solidFill>
                        <a:schemeClr val="bg2">
                          <a:lumMod val="75000"/>
                        </a:schemeClr>
                      </a:solidFill>
                      <a:prstDash val="sysDot"/>
                      <a:round/>
                      <a:headEnd type="none" w="med" len="med"/>
                      <a:tailEnd type="none" w="med" len="med"/>
                    </a:lnT>
                  </a:tcPr>
                </a:tc>
                <a:tc>
                  <a:txBody>
                    <a:bodyPr/>
                    <a:lstStyle/>
                    <a:p>
                      <a:pPr algn="ctr">
                        <a:lnSpc>
                          <a:spcPts val="2600"/>
                        </a:lnSpc>
                      </a:pPr>
                      <a:r>
                        <a:rPr lang="zh-TW" altLang="en-US" sz="1800" baseline="0" dirty="0">
                          <a:solidFill>
                            <a:srgbClr val="663300"/>
                          </a:solidFill>
                          <a:latin typeface="微軟正黑體" panose="020B0604030504040204" pitchFamily="34" charset="-120"/>
                          <a:ea typeface="微軟正黑體" panose="020B0604030504040204" pitchFamily="34" charset="-120"/>
                        </a:rPr>
                        <a:t>預售屋契約簽訂之日起</a:t>
                      </a:r>
                      <a:r>
                        <a:rPr lang="en-US" altLang="zh-TW" sz="1800" baseline="0" dirty="0">
                          <a:solidFill>
                            <a:srgbClr val="663300"/>
                          </a:solidFill>
                          <a:latin typeface="微軟正黑體" panose="020B0604030504040204" pitchFamily="34" charset="-120"/>
                          <a:ea typeface="微軟正黑體" panose="020B0604030504040204" pitchFamily="34" charset="-120"/>
                        </a:rPr>
                        <a:t>30</a:t>
                      </a:r>
                      <a:r>
                        <a:rPr lang="zh-TW" altLang="en-US" sz="1800" baseline="0" dirty="0">
                          <a:solidFill>
                            <a:srgbClr val="663300"/>
                          </a:solidFill>
                          <a:latin typeface="微軟正黑體" panose="020B0604030504040204" pitchFamily="34" charset="-120"/>
                          <a:ea typeface="微軟正黑體" panose="020B0604030504040204" pitchFamily="34" charset="-120"/>
                        </a:rPr>
                        <a:t>日內</a:t>
                      </a:r>
                    </a:p>
                  </a:txBody>
                  <a:tcPr anchor="ctr">
                    <a:lnT w="12700" cap="flat" cmpd="sng" algn="ctr">
                      <a:solidFill>
                        <a:schemeClr val="bg2">
                          <a:lumMod val="75000"/>
                        </a:schemeClr>
                      </a:solidFill>
                      <a:prstDash val="sysDot"/>
                      <a:round/>
                      <a:headEnd type="none" w="med" len="med"/>
                      <a:tailEnd type="none" w="med" len="med"/>
                    </a:lnT>
                    <a:solidFill>
                      <a:schemeClr val="accent4">
                        <a:lumMod val="20000"/>
                        <a:lumOff val="80000"/>
                      </a:schemeClr>
                    </a:solidFill>
                  </a:tcPr>
                </a:tc>
                <a:tc>
                  <a:txBody>
                    <a:bodyPr/>
                    <a:lstStyle/>
                    <a:p>
                      <a:pPr algn="ctr">
                        <a:lnSpc>
                          <a:spcPts val="2600"/>
                        </a:lnSpc>
                      </a:pPr>
                      <a:r>
                        <a:rPr lang="zh-TW" altLang="en-US" sz="1800" dirty="0">
                          <a:solidFill>
                            <a:schemeClr val="accent1">
                              <a:lumMod val="75000"/>
                            </a:schemeClr>
                          </a:solidFill>
                          <a:latin typeface="微軟正黑體" panose="020B0604030504040204" pitchFamily="34" charset="-120"/>
                          <a:ea typeface="微軟正黑體" panose="020B0604030504040204" pitchFamily="34" charset="-120"/>
                        </a:rPr>
                        <a:t>申請買賣移轉登記時</a:t>
                      </a:r>
                    </a:p>
                  </a:txBody>
                  <a:tcPr anchor="ctr">
                    <a:lnT w="12700" cap="flat" cmpd="sng" algn="ctr">
                      <a:solidFill>
                        <a:schemeClr val="bg2">
                          <a:lumMod val="75000"/>
                        </a:schemeClr>
                      </a:solidFill>
                      <a:prstDash val="sysDot"/>
                      <a:round/>
                      <a:headEnd type="none" w="med" len="med"/>
                      <a:tailEnd type="none" w="med" len="med"/>
                    </a:lnT>
                    <a:solidFill>
                      <a:schemeClr val="accent1">
                        <a:lumMod val="20000"/>
                        <a:lumOff val="80000"/>
                      </a:schemeClr>
                    </a:solidFill>
                  </a:tcPr>
                </a:tc>
                <a:tc>
                  <a:txBody>
                    <a:bodyPr/>
                    <a:lstStyle/>
                    <a:p>
                      <a:pPr algn="ctr">
                        <a:lnSpc>
                          <a:spcPts val="2600"/>
                        </a:lnSpc>
                      </a:pPr>
                      <a:r>
                        <a:rPr lang="zh-TW" altLang="en-US" sz="1800" dirty="0">
                          <a:solidFill>
                            <a:srgbClr val="009644"/>
                          </a:solidFill>
                          <a:latin typeface="微軟正黑體" panose="020B0604030504040204" pitchFamily="34" charset="-120"/>
                          <a:ea typeface="微軟正黑體" panose="020B0604030504040204" pitchFamily="34" charset="-120"/>
                        </a:rPr>
                        <a:t>租約簽訂之日起</a:t>
                      </a:r>
                      <a:r>
                        <a:rPr lang="en-US" altLang="zh-TW" sz="1800" dirty="0">
                          <a:solidFill>
                            <a:srgbClr val="009644"/>
                          </a:solidFill>
                          <a:latin typeface="微軟正黑體" panose="020B0604030504040204" pitchFamily="34" charset="-120"/>
                          <a:ea typeface="微軟正黑體" panose="020B0604030504040204" pitchFamily="34" charset="-120"/>
                        </a:rPr>
                        <a:t>30</a:t>
                      </a:r>
                      <a:r>
                        <a:rPr lang="zh-TW" altLang="en-US" sz="1800" dirty="0">
                          <a:solidFill>
                            <a:srgbClr val="009644"/>
                          </a:solidFill>
                          <a:latin typeface="微軟正黑體" panose="020B0604030504040204" pitchFamily="34" charset="-120"/>
                          <a:ea typeface="微軟正黑體" panose="020B0604030504040204" pitchFamily="34" charset="-120"/>
                        </a:rPr>
                        <a:t>日內</a:t>
                      </a:r>
                    </a:p>
                  </a:txBody>
                  <a:tcPr anchor="ctr">
                    <a:lnT w="12700" cap="flat" cmpd="sng" algn="ctr">
                      <a:solidFill>
                        <a:schemeClr val="bg2">
                          <a:lumMod val="75000"/>
                        </a:schemeClr>
                      </a:solidFill>
                      <a:prstDash val="sysDot"/>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4115065532"/>
                  </a:ext>
                </a:extLst>
              </a:tr>
            </a:tbl>
          </a:graphicData>
        </a:graphic>
      </p:graphicFrame>
    </p:spTree>
    <p:extLst>
      <p:ext uri="{BB962C8B-B14F-4D97-AF65-F5344CB8AC3E}">
        <p14:creationId xmlns:p14="http://schemas.microsoft.com/office/powerpoint/2010/main" val="39248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513471" y="4299942"/>
            <a:ext cx="8307001" cy="717332"/>
          </a:xfrm>
          <a:prstGeom prst="rect">
            <a:avLst/>
          </a:prstGeom>
          <a:solidFill>
            <a:srgbClr val="FFC000"/>
          </a:solidFill>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7" name="矩形 26"/>
          <p:cNvSpPr/>
          <p:nvPr/>
        </p:nvSpPr>
        <p:spPr>
          <a:xfrm>
            <a:off x="555674" y="1779662"/>
            <a:ext cx="8278837" cy="2504201"/>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2" name="標題 1">
            <a:extLst>
              <a:ext uri="{FF2B5EF4-FFF2-40B4-BE49-F238E27FC236}">
                <a16:creationId xmlns:a16="http://schemas.microsoft.com/office/drawing/2014/main" id="{2F52C048-7727-48F4-82D4-368390C0489B}"/>
              </a:ext>
            </a:extLst>
          </p:cNvPr>
          <p:cNvSpPr>
            <a:spLocks noGrp="1"/>
          </p:cNvSpPr>
          <p:nvPr>
            <p:ph type="title" idx="4294967295"/>
          </p:nvPr>
        </p:nvSpPr>
        <p:spPr>
          <a:xfrm>
            <a:off x="1549073" y="95696"/>
            <a:ext cx="6191279" cy="531838"/>
          </a:xfrm>
          <a:ln w="19050">
            <a:solidFill>
              <a:schemeClr val="bg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a:sp3d>
        </p:spPr>
        <p:txBody>
          <a:bodyPr anchor="b">
            <a:normAutofit fontScale="90000"/>
          </a:bodyPr>
          <a:lstStyle/>
          <a:p>
            <a:pPr algn="ctr"/>
            <a:r>
              <a:rPr lang="zh-TW" altLang="en-US" dirty="0">
                <a:solidFill>
                  <a:schemeClr val="tx2">
                    <a:lumMod val="50000"/>
                  </a:schemeClr>
                </a:solidFill>
                <a:latin typeface="微軟正黑體" panose="020B0604030504040204" pitchFamily="34" charset="-120"/>
                <a:ea typeface="微軟正黑體" panose="020B0604030504040204" pitchFamily="34" charset="-120"/>
              </a:rPr>
              <a:t>實價登錄</a:t>
            </a:r>
            <a:r>
              <a:rPr lang="zh-TW" altLang="en-US" dirty="0">
                <a:solidFill>
                  <a:srgbClr val="FF0000"/>
                </a:solidFill>
                <a:latin typeface="微軟正黑體" panose="020B0604030504040204" pitchFamily="34" charset="-120"/>
                <a:ea typeface="微軟正黑體" panose="020B0604030504040204" pitchFamily="34" charset="-120"/>
              </a:rPr>
              <a:t>新舊</a:t>
            </a:r>
            <a:r>
              <a:rPr lang="zh-TW" altLang="en-US" dirty="0">
                <a:solidFill>
                  <a:schemeClr val="tx2">
                    <a:lumMod val="50000"/>
                  </a:schemeClr>
                </a:solidFill>
                <a:latin typeface="微軟正黑體" panose="020B0604030504040204" pitchFamily="34" charset="-120"/>
                <a:ea typeface="微軟正黑體" panose="020B0604030504040204" pitchFamily="34" charset="-120"/>
              </a:rPr>
              <a:t>制 緩衝調整時間表</a:t>
            </a:r>
            <a:endParaRPr lang="zh-TW" altLang="en-US" b="1" dirty="0">
              <a:solidFill>
                <a:schemeClr val="tx2">
                  <a:lumMod val="50000"/>
                </a:schemeClr>
              </a:solidFill>
              <a:latin typeface="微軟正黑體" panose="020B0604030504040204" pitchFamily="34" charset="-120"/>
              <a:ea typeface="微軟正黑體" panose="020B0604030504040204" pitchFamily="34" charset="-120"/>
            </a:endParaRPr>
          </a:p>
        </p:txBody>
      </p:sp>
      <p:grpSp>
        <p:nvGrpSpPr>
          <p:cNvPr id="18" name="群組 17">
            <a:extLst>
              <a:ext uri="{FF2B5EF4-FFF2-40B4-BE49-F238E27FC236}">
                <a16:creationId xmlns:a16="http://schemas.microsoft.com/office/drawing/2014/main" id="{4F2E82A5-44AD-450E-BEDA-411DDE791BBD}"/>
              </a:ext>
            </a:extLst>
          </p:cNvPr>
          <p:cNvGrpSpPr/>
          <p:nvPr/>
        </p:nvGrpSpPr>
        <p:grpSpPr>
          <a:xfrm>
            <a:off x="264984" y="2877810"/>
            <a:ext cx="8607287" cy="531094"/>
            <a:chOff x="344558" y="2176771"/>
            <a:chExt cx="11476382" cy="708125"/>
          </a:xfrm>
        </p:grpSpPr>
        <p:sp>
          <p:nvSpPr>
            <p:cNvPr id="14" name="箭號: 向右 13">
              <a:extLst>
                <a:ext uri="{FF2B5EF4-FFF2-40B4-BE49-F238E27FC236}">
                  <a16:creationId xmlns:a16="http://schemas.microsoft.com/office/drawing/2014/main" id="{3D3CB432-86EA-4389-9DF8-D6BC0AFCE67B}"/>
                </a:ext>
              </a:extLst>
            </p:cNvPr>
            <p:cNvSpPr/>
            <p:nvPr/>
          </p:nvSpPr>
          <p:spPr>
            <a:xfrm>
              <a:off x="344558" y="2378766"/>
              <a:ext cx="11476382" cy="377686"/>
            </a:xfrm>
            <a:prstGeom prst="rightArrow">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12" name="流程圖: 替代程序 11">
              <a:extLst>
                <a:ext uri="{FF2B5EF4-FFF2-40B4-BE49-F238E27FC236}">
                  <a16:creationId xmlns:a16="http://schemas.microsoft.com/office/drawing/2014/main" id="{6D2F0ADF-C5B9-4B86-A62F-D9DB4C585087}"/>
                </a:ext>
              </a:extLst>
            </p:cNvPr>
            <p:cNvSpPr/>
            <p:nvPr/>
          </p:nvSpPr>
          <p:spPr>
            <a:xfrm>
              <a:off x="6836227" y="2185639"/>
              <a:ext cx="1934820" cy="671121"/>
            </a:xfrm>
            <a:prstGeom prst="flowChartAlternateProcess">
              <a:avLst/>
            </a:prstGeom>
            <a:solidFill>
              <a:schemeClr val="bg1"/>
            </a:solidFill>
            <a:ln w="136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a:solidFill>
                    <a:schemeClr val="tx1"/>
                  </a:solidFill>
                  <a:latin typeface="微軟正黑體" panose="020B0604030504040204" pitchFamily="34" charset="-120"/>
                  <a:ea typeface="微軟正黑體" panose="020B0604030504040204" pitchFamily="34" charset="-120"/>
                </a:rPr>
                <a:t>110.09.30</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sp>
          <p:nvSpPr>
            <p:cNvPr id="15" name="流程圖: 替代程序 14">
              <a:extLst>
                <a:ext uri="{FF2B5EF4-FFF2-40B4-BE49-F238E27FC236}">
                  <a16:creationId xmlns:a16="http://schemas.microsoft.com/office/drawing/2014/main" id="{91CD4093-1E8B-4647-8547-933214883D0A}"/>
                </a:ext>
              </a:extLst>
            </p:cNvPr>
            <p:cNvSpPr/>
            <p:nvPr/>
          </p:nvSpPr>
          <p:spPr>
            <a:xfrm>
              <a:off x="9347111" y="2176771"/>
              <a:ext cx="1934820" cy="679988"/>
            </a:xfrm>
            <a:prstGeom prst="flowChartAlternateProcess">
              <a:avLst/>
            </a:prstGeom>
            <a:solidFill>
              <a:schemeClr val="bg1"/>
            </a:solidFill>
            <a:ln w="136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a:solidFill>
                    <a:schemeClr val="tx1"/>
                  </a:solidFill>
                  <a:latin typeface="微軟正黑體" panose="020B0604030504040204" pitchFamily="34" charset="-120"/>
                  <a:ea typeface="微軟正黑體" panose="020B0604030504040204" pitchFamily="34" charset="-120"/>
                </a:rPr>
                <a:t>110.12.31</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sp>
          <p:nvSpPr>
            <p:cNvPr id="16" name="流程圖: 替代程序 15">
              <a:extLst>
                <a:ext uri="{FF2B5EF4-FFF2-40B4-BE49-F238E27FC236}">
                  <a16:creationId xmlns:a16="http://schemas.microsoft.com/office/drawing/2014/main" id="{AA435586-55BA-4F76-9FFD-CBFB06B5F19B}"/>
                </a:ext>
              </a:extLst>
            </p:cNvPr>
            <p:cNvSpPr/>
            <p:nvPr/>
          </p:nvSpPr>
          <p:spPr>
            <a:xfrm>
              <a:off x="4051918" y="2185639"/>
              <a:ext cx="1934820" cy="680500"/>
            </a:xfrm>
            <a:prstGeom prst="flowChartAlternateProcess">
              <a:avLst/>
            </a:prstGeom>
            <a:solidFill>
              <a:schemeClr val="bg1"/>
            </a:solidFill>
            <a:ln w="136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a:solidFill>
                    <a:schemeClr val="tx1"/>
                  </a:solidFill>
                  <a:latin typeface="微軟正黑體" panose="020B0604030504040204" pitchFamily="34" charset="-120"/>
                  <a:ea typeface="微軟正黑體" panose="020B0604030504040204" pitchFamily="34" charset="-120"/>
                </a:rPr>
                <a:t>110.07.01</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sp>
          <p:nvSpPr>
            <p:cNvPr id="17" name="流程圖: 替代程序 16">
              <a:extLst>
                <a:ext uri="{FF2B5EF4-FFF2-40B4-BE49-F238E27FC236}">
                  <a16:creationId xmlns:a16="http://schemas.microsoft.com/office/drawing/2014/main" id="{7BAA12A1-A91C-4FFA-872D-9D27A1571876}"/>
                </a:ext>
              </a:extLst>
            </p:cNvPr>
            <p:cNvSpPr/>
            <p:nvPr/>
          </p:nvSpPr>
          <p:spPr>
            <a:xfrm>
              <a:off x="1363619" y="2176771"/>
              <a:ext cx="1934820" cy="708125"/>
            </a:xfrm>
            <a:prstGeom prst="flowChartAlternateProcess">
              <a:avLst/>
            </a:prstGeom>
            <a:solidFill>
              <a:schemeClr val="bg1"/>
            </a:solidFill>
            <a:ln w="136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a:solidFill>
                    <a:schemeClr val="tx1"/>
                  </a:solidFill>
                  <a:latin typeface="微軟正黑體" panose="020B0604030504040204" pitchFamily="34" charset="-120"/>
                  <a:ea typeface="微軟正黑體" panose="020B0604030504040204" pitchFamily="34" charset="-120"/>
                </a:rPr>
                <a:t>110.01.01</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grpSp>
      <p:sp>
        <p:nvSpPr>
          <p:cNvPr id="28" name="文字方塊 27">
            <a:extLst>
              <a:ext uri="{FF2B5EF4-FFF2-40B4-BE49-F238E27FC236}">
                <a16:creationId xmlns:a16="http://schemas.microsoft.com/office/drawing/2014/main" id="{37733D13-D186-4845-8CED-A86ACE2C9484}"/>
              </a:ext>
            </a:extLst>
          </p:cNvPr>
          <p:cNvSpPr txBox="1"/>
          <p:nvPr/>
        </p:nvSpPr>
        <p:spPr>
          <a:xfrm>
            <a:off x="460126" y="2139702"/>
            <a:ext cx="1303562" cy="646331"/>
          </a:xfrm>
          <a:prstGeom prst="rect">
            <a:avLst/>
          </a:prstGeom>
          <a:noFill/>
        </p:spPr>
        <p:txBody>
          <a:bodyPr wrap="none" rtlCol="0">
            <a:spAutoFit/>
          </a:bodyPr>
          <a:lstStyle/>
          <a:p>
            <a:pPr algn="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109.12.31</a:t>
            </a:r>
          </a:p>
          <a:p>
            <a:pPr algn="ct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前售出戶</a:t>
            </a:r>
          </a:p>
        </p:txBody>
      </p:sp>
      <p:sp>
        <p:nvSpPr>
          <p:cNvPr id="29" name="文字方塊 28">
            <a:extLst>
              <a:ext uri="{FF2B5EF4-FFF2-40B4-BE49-F238E27FC236}">
                <a16:creationId xmlns:a16="http://schemas.microsoft.com/office/drawing/2014/main" id="{7DAA65A2-AB78-45DE-82D9-D075855097B2}"/>
              </a:ext>
            </a:extLst>
          </p:cNvPr>
          <p:cNvSpPr txBox="1"/>
          <p:nvPr/>
        </p:nvSpPr>
        <p:spPr>
          <a:xfrm>
            <a:off x="1695959" y="3507854"/>
            <a:ext cx="2011945" cy="646331"/>
          </a:xfrm>
          <a:prstGeom prst="rect">
            <a:avLst/>
          </a:prstGeom>
          <a:noFill/>
        </p:spPr>
        <p:txBody>
          <a:bodyPr wrap="square" rtlCol="0">
            <a:spAutoFit/>
          </a:bodyPr>
          <a:lstStyle/>
          <a:p>
            <a:pPr algn="r"/>
            <a:r>
              <a:rPr lang="en-US" altLang="zh-TW" b="1" spc="-70" dirty="0">
                <a:solidFill>
                  <a:schemeClr val="accent2">
                    <a:lumMod val="50000"/>
                  </a:schemeClr>
                </a:solidFill>
                <a:latin typeface="微軟正黑體" panose="020B0604030504040204" pitchFamily="34" charset="-120"/>
                <a:ea typeface="微軟正黑體" panose="020B0604030504040204" pitchFamily="34" charset="-120"/>
              </a:rPr>
              <a:t>110.1.1~110.6.30</a:t>
            </a:r>
          </a:p>
          <a:p>
            <a:pPr algn="ctr"/>
            <a:r>
              <a:rPr lang="zh-TW" altLang="en-US" b="1" dirty="0">
                <a:solidFill>
                  <a:schemeClr val="accent2">
                    <a:lumMod val="50000"/>
                  </a:schemeClr>
                </a:solidFill>
                <a:latin typeface="微軟正黑體" panose="020B0604030504040204" pitchFamily="34" charset="-120"/>
                <a:ea typeface="微軟正黑體" panose="020B0604030504040204" pitchFamily="34" charset="-120"/>
              </a:rPr>
              <a:t>前售出戶</a:t>
            </a:r>
          </a:p>
        </p:txBody>
      </p:sp>
      <p:sp>
        <p:nvSpPr>
          <p:cNvPr id="33" name="文字方塊 32">
            <a:extLst>
              <a:ext uri="{FF2B5EF4-FFF2-40B4-BE49-F238E27FC236}">
                <a16:creationId xmlns:a16="http://schemas.microsoft.com/office/drawing/2014/main" id="{21603B8C-F8D2-4B39-86D1-8F093353EFF8}"/>
              </a:ext>
            </a:extLst>
          </p:cNvPr>
          <p:cNvSpPr txBox="1"/>
          <p:nvPr/>
        </p:nvSpPr>
        <p:spPr>
          <a:xfrm>
            <a:off x="4165208" y="2194733"/>
            <a:ext cx="3647152" cy="646331"/>
          </a:xfrm>
          <a:prstGeom prst="rect">
            <a:avLst/>
          </a:prstGeom>
          <a:noFill/>
        </p:spPr>
        <p:txBody>
          <a:bodyPr wrap="none" rtlCol="0">
            <a:spAutoFit/>
          </a:bodyPr>
          <a:lstStyle/>
          <a:p>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110.7.1</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起 </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6</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 個月內</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(110.12.31</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前</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a:t>
            </a:r>
          </a:p>
          <a:p>
            <a:pPr algn="ct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補登完成</a:t>
            </a:r>
          </a:p>
        </p:txBody>
      </p:sp>
      <p:sp>
        <p:nvSpPr>
          <p:cNvPr id="34" name="文字方塊 33">
            <a:extLst>
              <a:ext uri="{FF2B5EF4-FFF2-40B4-BE49-F238E27FC236}">
                <a16:creationId xmlns:a16="http://schemas.microsoft.com/office/drawing/2014/main" id="{00DBB8DA-6232-4D9E-A1AF-1ED6E3907384}"/>
              </a:ext>
            </a:extLst>
          </p:cNvPr>
          <p:cNvSpPr txBox="1"/>
          <p:nvPr/>
        </p:nvSpPr>
        <p:spPr>
          <a:xfrm>
            <a:off x="4427984" y="3515112"/>
            <a:ext cx="2169184" cy="784830"/>
          </a:xfrm>
          <a:prstGeom prst="rect">
            <a:avLst/>
          </a:prstGeom>
          <a:noFill/>
        </p:spPr>
        <p:txBody>
          <a:bodyPr wrap="none" rtlCol="0">
            <a:spAutoFit/>
          </a:bodyPr>
          <a:lstStyle/>
          <a:p>
            <a:pPr>
              <a:lnSpc>
                <a:spcPts val="1800"/>
              </a:lnSpc>
            </a:pPr>
            <a:r>
              <a:rPr lang="en-US" altLang="zh-TW" b="1" dirty="0">
                <a:solidFill>
                  <a:schemeClr val="accent2">
                    <a:lumMod val="50000"/>
                  </a:schemeClr>
                </a:solidFill>
                <a:latin typeface="微軟正黑體" panose="020B0604030504040204" pitchFamily="34" charset="-120"/>
                <a:ea typeface="微軟正黑體" panose="020B0604030504040204" pitchFamily="34" charset="-120"/>
              </a:rPr>
              <a:t>110.7.1</a:t>
            </a:r>
            <a:r>
              <a:rPr lang="zh-TW" altLang="en-US" b="1" dirty="0">
                <a:solidFill>
                  <a:schemeClr val="accent2">
                    <a:lumMod val="50000"/>
                  </a:schemeClr>
                </a:solidFill>
                <a:latin typeface="微軟正黑體" panose="020B0604030504040204" pitchFamily="34" charset="-120"/>
                <a:ea typeface="微軟正黑體" panose="020B0604030504040204" pitchFamily="34" charset="-120"/>
              </a:rPr>
              <a:t>起 </a:t>
            </a:r>
            <a:r>
              <a:rPr lang="en-US" altLang="zh-TW" b="1" dirty="0">
                <a:solidFill>
                  <a:schemeClr val="accent2">
                    <a:lumMod val="50000"/>
                  </a:schemeClr>
                </a:solidFill>
                <a:latin typeface="微軟正黑體" panose="020B0604030504040204" pitchFamily="34" charset="-120"/>
                <a:ea typeface="微軟正黑體" panose="020B0604030504040204" pitchFamily="34" charset="-120"/>
              </a:rPr>
              <a:t>3</a:t>
            </a:r>
            <a:r>
              <a:rPr lang="zh-TW" altLang="en-US" b="1" dirty="0">
                <a:solidFill>
                  <a:schemeClr val="accent2">
                    <a:lumMod val="50000"/>
                  </a:schemeClr>
                </a:solidFill>
                <a:latin typeface="微軟正黑體" panose="020B0604030504040204" pitchFamily="34" charset="-120"/>
                <a:ea typeface="微軟正黑體" panose="020B0604030504040204" pitchFamily="34" charset="-120"/>
              </a:rPr>
              <a:t> 個月內</a:t>
            </a:r>
            <a:endParaRPr lang="en-US" altLang="zh-TW" b="1" dirty="0">
              <a:solidFill>
                <a:schemeClr val="accent2">
                  <a:lumMod val="50000"/>
                </a:schemeClr>
              </a:solidFill>
              <a:latin typeface="微軟正黑體" panose="020B0604030504040204" pitchFamily="34" charset="-120"/>
              <a:ea typeface="微軟正黑體" panose="020B0604030504040204" pitchFamily="34" charset="-120"/>
            </a:endParaRPr>
          </a:p>
          <a:p>
            <a:pPr algn="ctr">
              <a:lnSpc>
                <a:spcPts val="1800"/>
              </a:lnSpc>
            </a:pPr>
            <a:r>
              <a:rPr lang="en-US" altLang="zh-TW" b="1" dirty="0">
                <a:solidFill>
                  <a:schemeClr val="accent2">
                    <a:lumMod val="50000"/>
                  </a:schemeClr>
                </a:solidFill>
                <a:latin typeface="微軟正黑體" panose="020B0604030504040204" pitchFamily="34" charset="-120"/>
                <a:ea typeface="微軟正黑體" panose="020B0604030504040204" pitchFamily="34" charset="-120"/>
              </a:rPr>
              <a:t>(110.09.30</a:t>
            </a:r>
            <a:r>
              <a:rPr lang="zh-TW" altLang="en-US" b="1" dirty="0">
                <a:solidFill>
                  <a:schemeClr val="accent2">
                    <a:lumMod val="50000"/>
                  </a:schemeClr>
                </a:solidFill>
                <a:latin typeface="微軟正黑體" panose="020B0604030504040204" pitchFamily="34" charset="-120"/>
                <a:ea typeface="微軟正黑體" panose="020B0604030504040204" pitchFamily="34" charset="-120"/>
              </a:rPr>
              <a:t>前</a:t>
            </a:r>
            <a:r>
              <a:rPr lang="en-US" altLang="zh-TW" b="1" dirty="0">
                <a:solidFill>
                  <a:schemeClr val="accent2">
                    <a:lumMod val="50000"/>
                  </a:schemeClr>
                </a:solidFill>
                <a:latin typeface="微軟正黑體" panose="020B0604030504040204" pitchFamily="34" charset="-120"/>
                <a:ea typeface="微軟正黑體" panose="020B0604030504040204" pitchFamily="34" charset="-120"/>
              </a:rPr>
              <a:t>)</a:t>
            </a:r>
          </a:p>
          <a:p>
            <a:pPr algn="ctr">
              <a:lnSpc>
                <a:spcPts val="1800"/>
              </a:lnSpc>
            </a:pPr>
            <a:r>
              <a:rPr lang="zh-TW" altLang="en-US" b="1" dirty="0">
                <a:solidFill>
                  <a:schemeClr val="accent2">
                    <a:lumMod val="50000"/>
                  </a:schemeClr>
                </a:solidFill>
                <a:latin typeface="微軟正黑體" panose="020B0604030504040204" pitchFamily="34" charset="-120"/>
                <a:ea typeface="微軟正黑體" panose="020B0604030504040204" pitchFamily="34" charset="-120"/>
              </a:rPr>
              <a:t>補登</a:t>
            </a:r>
          </a:p>
        </p:txBody>
      </p:sp>
      <p:grpSp>
        <p:nvGrpSpPr>
          <p:cNvPr id="42" name="群組 41">
            <a:extLst>
              <a:ext uri="{FF2B5EF4-FFF2-40B4-BE49-F238E27FC236}">
                <a16:creationId xmlns:a16="http://schemas.microsoft.com/office/drawing/2014/main" id="{83255ED7-35B2-486C-9E81-EAE755E4D1EA}"/>
              </a:ext>
            </a:extLst>
          </p:cNvPr>
          <p:cNvGrpSpPr/>
          <p:nvPr/>
        </p:nvGrpSpPr>
        <p:grpSpPr>
          <a:xfrm>
            <a:off x="1763688" y="2147475"/>
            <a:ext cx="5982642" cy="639149"/>
            <a:chOff x="2277322" y="3154975"/>
            <a:chExt cx="8235168" cy="852199"/>
          </a:xfrm>
        </p:grpSpPr>
        <p:cxnSp>
          <p:nvCxnSpPr>
            <p:cNvPr id="24" name="直線接點 23">
              <a:extLst>
                <a:ext uri="{FF2B5EF4-FFF2-40B4-BE49-F238E27FC236}">
                  <a16:creationId xmlns:a16="http://schemas.microsoft.com/office/drawing/2014/main" id="{8BFC2E0B-EFB8-4032-B453-1626C0FB91CF}"/>
                </a:ext>
              </a:extLst>
            </p:cNvPr>
            <p:cNvCxnSpPr>
              <a:cxnSpLocks/>
            </p:cNvCxnSpPr>
            <p:nvPr/>
          </p:nvCxnSpPr>
          <p:spPr>
            <a:xfrm>
              <a:off x="2277322" y="3154975"/>
              <a:ext cx="0" cy="834887"/>
            </a:xfrm>
            <a:prstGeom prst="line">
              <a:avLst/>
            </a:prstGeom>
            <a:ln w="762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線接點 31">
              <a:extLst>
                <a:ext uri="{FF2B5EF4-FFF2-40B4-BE49-F238E27FC236}">
                  <a16:creationId xmlns:a16="http://schemas.microsoft.com/office/drawing/2014/main" id="{FCF0AF5E-805B-4F1D-9513-27FE00E08EFF}"/>
                </a:ext>
              </a:extLst>
            </p:cNvPr>
            <p:cNvCxnSpPr>
              <a:cxnSpLocks/>
            </p:cNvCxnSpPr>
            <p:nvPr/>
          </p:nvCxnSpPr>
          <p:spPr>
            <a:xfrm>
              <a:off x="10512490" y="3172287"/>
              <a:ext cx="0" cy="834887"/>
            </a:xfrm>
            <a:prstGeom prst="line">
              <a:avLst/>
            </a:prstGeom>
            <a:ln w="762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8" name="文字方塊 37">
            <a:extLst>
              <a:ext uri="{FF2B5EF4-FFF2-40B4-BE49-F238E27FC236}">
                <a16:creationId xmlns:a16="http://schemas.microsoft.com/office/drawing/2014/main" id="{35F31106-AD72-4884-BA10-9398FEB01BB8}"/>
              </a:ext>
            </a:extLst>
          </p:cNvPr>
          <p:cNvSpPr txBox="1"/>
          <p:nvPr/>
        </p:nvSpPr>
        <p:spPr>
          <a:xfrm>
            <a:off x="4350648" y="4342145"/>
            <a:ext cx="3749744" cy="646331"/>
          </a:xfrm>
          <a:prstGeom prst="rect">
            <a:avLst/>
          </a:prstGeom>
          <a:noFill/>
        </p:spPr>
        <p:txBody>
          <a:bodyPr wrap="none" rtlCol="0">
            <a:spAutoFit/>
          </a:bodyPr>
          <a:lstStyle/>
          <a:p>
            <a:r>
              <a:rPr lang="en-US" altLang="zh-TW" b="1" dirty="0">
                <a:solidFill>
                  <a:srgbClr val="00B050"/>
                </a:solidFill>
                <a:latin typeface="微軟正黑體" panose="020B0604030504040204" pitchFamily="34" charset="-120"/>
                <a:ea typeface="微軟正黑體" panose="020B0604030504040204" pitchFamily="34" charset="-120"/>
              </a:rPr>
              <a:t>110.7.1</a:t>
            </a:r>
            <a:r>
              <a:rPr lang="zh-TW" altLang="en-US" b="1" dirty="0">
                <a:solidFill>
                  <a:srgbClr val="00B050"/>
                </a:solidFill>
                <a:latin typeface="微軟正黑體" panose="020B0604030504040204" pitchFamily="34" charset="-120"/>
                <a:ea typeface="微軟正黑體" panose="020B0604030504040204" pitchFamily="34" charset="-120"/>
              </a:rPr>
              <a:t>後出售戶</a:t>
            </a:r>
            <a:endParaRPr lang="en-US" altLang="zh-TW" b="1" dirty="0">
              <a:solidFill>
                <a:srgbClr val="00B050"/>
              </a:solidFill>
              <a:latin typeface="微軟正黑體" panose="020B0604030504040204" pitchFamily="34" charset="-120"/>
              <a:ea typeface="微軟正黑體" panose="020B0604030504040204" pitchFamily="34" charset="-120"/>
            </a:endParaRPr>
          </a:p>
          <a:p>
            <a:r>
              <a:rPr lang="zh-TW" altLang="en-US" b="1" dirty="0">
                <a:solidFill>
                  <a:srgbClr val="00B050"/>
                </a:solidFill>
                <a:latin typeface="微軟正黑體" panose="020B0604030504040204" pitchFamily="34" charset="-120"/>
                <a:ea typeface="微軟正黑體" panose="020B0604030504040204" pitchFamily="34" charset="-120"/>
              </a:rPr>
              <a:t>簽約日起</a:t>
            </a:r>
            <a:r>
              <a:rPr lang="en-US" altLang="zh-TW" b="1" dirty="0">
                <a:solidFill>
                  <a:srgbClr val="00B050"/>
                </a:solidFill>
                <a:latin typeface="微軟正黑體" panose="020B0604030504040204" pitchFamily="34" charset="-120"/>
                <a:ea typeface="微軟正黑體" panose="020B0604030504040204" pitchFamily="34" charset="-120"/>
              </a:rPr>
              <a:t>30</a:t>
            </a:r>
            <a:r>
              <a:rPr lang="zh-TW" altLang="en-US" b="1" dirty="0">
                <a:solidFill>
                  <a:srgbClr val="00B050"/>
                </a:solidFill>
                <a:latin typeface="微軟正黑體" panose="020B0604030504040204" pitchFamily="34" charset="-120"/>
                <a:ea typeface="微軟正黑體" panose="020B0604030504040204" pitchFamily="34" charset="-120"/>
              </a:rPr>
              <a:t>日 內完成實價登錄申報</a:t>
            </a:r>
          </a:p>
        </p:txBody>
      </p:sp>
      <p:sp>
        <p:nvSpPr>
          <p:cNvPr id="40" name="箭號: ＞形 39">
            <a:extLst>
              <a:ext uri="{FF2B5EF4-FFF2-40B4-BE49-F238E27FC236}">
                <a16:creationId xmlns:a16="http://schemas.microsoft.com/office/drawing/2014/main" id="{91F9E9CB-50DF-4825-AE86-7C43DCC04B1F}"/>
              </a:ext>
            </a:extLst>
          </p:cNvPr>
          <p:cNvSpPr/>
          <p:nvPr/>
        </p:nvSpPr>
        <p:spPr>
          <a:xfrm>
            <a:off x="4023458" y="4488836"/>
            <a:ext cx="188502" cy="155216"/>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solidFill>
                <a:schemeClr val="tx1"/>
              </a:solidFill>
            </a:endParaRPr>
          </a:p>
        </p:txBody>
      </p:sp>
      <p:sp>
        <p:nvSpPr>
          <p:cNvPr id="30" name="標題 1">
            <a:extLst>
              <a:ext uri="{FF2B5EF4-FFF2-40B4-BE49-F238E27FC236}">
                <a16:creationId xmlns:a16="http://schemas.microsoft.com/office/drawing/2014/main" id="{2F52C048-7727-48F4-82D4-368390C0489B}"/>
              </a:ext>
            </a:extLst>
          </p:cNvPr>
          <p:cNvSpPr txBox="1">
            <a:spLocks/>
          </p:cNvSpPr>
          <p:nvPr/>
        </p:nvSpPr>
        <p:spPr>
          <a:xfrm>
            <a:off x="161778" y="726484"/>
            <a:ext cx="8658693" cy="967987"/>
          </a:xfrm>
          <a:prstGeom prst="rect">
            <a:avLst/>
          </a:prstGeom>
          <a:solidFill>
            <a:srgbClr val="FAE6E8"/>
          </a:solidFill>
          <a:ln w="12700">
            <a:solidFill>
              <a:srgbClr val="E0606C"/>
            </a:solidFill>
          </a:ln>
        </p:spPr>
        <p:txBody>
          <a:bodyPr vert="horz" lIns="91440" tIns="45720" rIns="91440" bIns="45720" rtlCol="0" anchor="ctr">
            <a:noAutofit/>
          </a:bodyPr>
          <a:lstStyle>
            <a:lvl1pPr algn="ctr" defTabSz="685800" rtl="0" eaLnBrk="1" latinLnBrk="0" hangingPunct="1">
              <a:lnSpc>
                <a:spcPct val="90000"/>
              </a:lnSpc>
              <a:spcBef>
                <a:spcPct val="0"/>
              </a:spcBef>
              <a:buNone/>
              <a:defRPr sz="2700" b="1" kern="1200">
                <a:ln>
                  <a:solidFill>
                    <a:schemeClr val="bg1"/>
                  </a:solidFill>
                </a:ln>
                <a:solidFill>
                  <a:srgbClr val="004758"/>
                </a:solidFill>
                <a:latin typeface="Microsoft YaHei" panose="020B0503020204020204" pitchFamily="34" charset="-122"/>
                <a:ea typeface="Microsoft YaHei" panose="020B0503020204020204" pitchFamily="34" charset="-122"/>
                <a:cs typeface="+mj-cs"/>
              </a:defRPr>
            </a:lvl1pPr>
          </a:lstStyle>
          <a:p>
            <a:pPr marL="1255713" indent="-1255713" algn="l"/>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適用原則：</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110.07.01</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前已簽訂代銷契約，且合約期間</a:t>
            </a:r>
            <a:r>
              <a:rPr lang="zh-TW" altLang="en-US" sz="1700" dirty="0">
                <a:solidFill>
                  <a:srgbClr val="FF0000"/>
                </a:solidFill>
                <a:latin typeface="微軟正黑體" panose="020B0604030504040204" pitchFamily="34" charset="-120"/>
                <a:ea typeface="微軟正黑體" panose="020B0604030504040204" pitchFamily="34" charset="-120"/>
              </a:rPr>
              <a:t>已屆滿、終止未逾</a:t>
            </a:r>
            <a:r>
              <a:rPr lang="en-US" altLang="zh-TW" sz="1700" dirty="0">
                <a:solidFill>
                  <a:srgbClr val="FF0000"/>
                </a:solidFill>
                <a:latin typeface="微軟正黑體" panose="020B0604030504040204" pitchFamily="34" charset="-120"/>
                <a:ea typeface="微軟正黑體" panose="020B0604030504040204" pitchFamily="34" charset="-120"/>
              </a:rPr>
              <a:t>30</a:t>
            </a:r>
            <a:r>
              <a:rPr lang="zh-TW" altLang="en-US" sz="1700" dirty="0">
                <a:solidFill>
                  <a:srgbClr val="FF0000"/>
                </a:solidFill>
                <a:latin typeface="微軟正黑體" panose="020B0604030504040204" pitchFamily="34" charset="-120"/>
                <a:ea typeface="微軟正黑體" panose="020B0604030504040204" pitchFamily="34" charset="-120"/>
              </a:rPr>
              <a:t>日</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或</a:t>
            </a:r>
            <a:r>
              <a:rPr lang="zh-TW" altLang="en-US" sz="1700" dirty="0">
                <a:solidFill>
                  <a:srgbClr val="00B050"/>
                </a:solidFill>
                <a:latin typeface="微軟正黑體" panose="020B0604030504040204" pitchFamily="34" charset="-120"/>
                <a:ea typeface="微軟正黑體" panose="020B0604030504040204" pitchFamily="34" charset="-120"/>
              </a:rPr>
              <a:t>尚未屆滿、終止者</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a:t>
            </a:r>
            <a:endParaRPr lang="en-US"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algn="l"/>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2.</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適用對象：不動產代銷經紀業。</a:t>
            </a:r>
            <a:endParaRPr lang="en-US"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algn="l"/>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3.</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適用標的：</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110.07.01</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前代銷業成交，但委銷契約尚未期滿的物件</a:t>
            </a:r>
          </a:p>
        </p:txBody>
      </p:sp>
      <p:sp>
        <p:nvSpPr>
          <p:cNvPr id="35" name="箭號: ＞形 39">
            <a:extLst>
              <a:ext uri="{FF2B5EF4-FFF2-40B4-BE49-F238E27FC236}">
                <a16:creationId xmlns:a16="http://schemas.microsoft.com/office/drawing/2014/main" id="{91F9E9CB-50DF-4825-AE86-7C43DCC04B1F}"/>
              </a:ext>
            </a:extLst>
          </p:cNvPr>
          <p:cNvSpPr/>
          <p:nvPr/>
        </p:nvSpPr>
        <p:spPr>
          <a:xfrm>
            <a:off x="4023458" y="2317843"/>
            <a:ext cx="188502" cy="155216"/>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solidFill>
                <a:schemeClr val="tx1"/>
              </a:solidFill>
            </a:endParaRPr>
          </a:p>
        </p:txBody>
      </p:sp>
      <p:sp>
        <p:nvSpPr>
          <p:cNvPr id="36" name="箭號: ＞形 39">
            <a:extLst>
              <a:ext uri="{FF2B5EF4-FFF2-40B4-BE49-F238E27FC236}">
                <a16:creationId xmlns:a16="http://schemas.microsoft.com/office/drawing/2014/main" id="{91F9E9CB-50DF-4825-AE86-7C43DCC04B1F}"/>
              </a:ext>
            </a:extLst>
          </p:cNvPr>
          <p:cNvSpPr/>
          <p:nvPr/>
        </p:nvSpPr>
        <p:spPr>
          <a:xfrm>
            <a:off x="4023458" y="3682544"/>
            <a:ext cx="188502" cy="155216"/>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solidFill>
                <a:schemeClr val="tx1"/>
              </a:solidFill>
            </a:endParaRPr>
          </a:p>
        </p:txBody>
      </p:sp>
      <p:sp>
        <p:nvSpPr>
          <p:cNvPr id="11" name="文字方塊 10"/>
          <p:cNvSpPr txBox="1"/>
          <p:nvPr/>
        </p:nvSpPr>
        <p:spPr>
          <a:xfrm>
            <a:off x="135567" y="1779662"/>
            <a:ext cx="461665" cy="2518424"/>
          </a:xfrm>
          <a:prstGeom prst="rect">
            <a:avLst/>
          </a:prstGeom>
          <a:solidFill>
            <a:schemeClr val="accent4">
              <a:lumMod val="20000"/>
              <a:lumOff val="80000"/>
            </a:schemeClr>
          </a:solidFill>
        </p:spPr>
        <p:txBody>
          <a:bodyPr vert="eaVert" wrap="square" rtlCol="0">
            <a:spAutoFit/>
          </a:bodyPr>
          <a:lstStyle/>
          <a:p>
            <a:pPr marL="182563" indent="176213"/>
            <a:r>
              <a:rPr lang="zh-TW" altLang="en-US" b="1" dirty="0">
                <a:solidFill>
                  <a:schemeClr val="tx2">
                    <a:lumMod val="50000"/>
                  </a:schemeClr>
                </a:solidFill>
                <a:latin typeface="微軟正黑體" panose="020B0604030504040204" pitchFamily="34" charset="-120"/>
                <a:ea typeface="微軟正黑體" panose="020B0604030504040204" pitchFamily="34" charset="-120"/>
              </a:rPr>
              <a:t>舊制緩衝期</a:t>
            </a:r>
          </a:p>
        </p:txBody>
      </p:sp>
      <p:sp>
        <p:nvSpPr>
          <p:cNvPr id="43" name="文字方塊 42"/>
          <p:cNvSpPr txBox="1"/>
          <p:nvPr/>
        </p:nvSpPr>
        <p:spPr>
          <a:xfrm>
            <a:off x="107504" y="4299942"/>
            <a:ext cx="461665" cy="717332"/>
          </a:xfrm>
          <a:prstGeom prst="rect">
            <a:avLst/>
          </a:prstGeom>
          <a:solidFill>
            <a:srgbClr val="FFC000"/>
          </a:solidFill>
        </p:spPr>
        <p:txBody>
          <a:bodyPr vert="eaVert" wrap="square" rtlCol="0">
            <a:spAutoFit/>
          </a:bodyPr>
          <a:lstStyle/>
          <a:p>
            <a:r>
              <a:rPr lang="zh-TW" altLang="en-US" b="1" dirty="0">
                <a:solidFill>
                  <a:schemeClr val="tx2">
                    <a:lumMod val="50000"/>
                  </a:schemeClr>
                </a:solidFill>
                <a:latin typeface="微軟正黑體" panose="020B0604030504040204" pitchFamily="34" charset="-120"/>
                <a:ea typeface="微軟正黑體" panose="020B0604030504040204" pitchFamily="34" charset="-120"/>
              </a:rPr>
              <a:t>新制</a:t>
            </a:r>
          </a:p>
        </p:txBody>
      </p:sp>
      <p:grpSp>
        <p:nvGrpSpPr>
          <p:cNvPr id="52" name="群組 51">
            <a:extLst>
              <a:ext uri="{FF2B5EF4-FFF2-40B4-BE49-F238E27FC236}">
                <a16:creationId xmlns:a16="http://schemas.microsoft.com/office/drawing/2014/main" id="{83255ED7-35B2-486C-9E81-EAE755E4D1EA}"/>
              </a:ext>
            </a:extLst>
          </p:cNvPr>
          <p:cNvGrpSpPr/>
          <p:nvPr/>
        </p:nvGrpSpPr>
        <p:grpSpPr>
          <a:xfrm>
            <a:off x="1783438" y="3518154"/>
            <a:ext cx="4835412" cy="639149"/>
            <a:chOff x="2277322" y="3154975"/>
            <a:chExt cx="8235168" cy="852199"/>
          </a:xfrm>
        </p:grpSpPr>
        <p:cxnSp>
          <p:nvCxnSpPr>
            <p:cNvPr id="53" name="直線接點 52">
              <a:extLst>
                <a:ext uri="{FF2B5EF4-FFF2-40B4-BE49-F238E27FC236}">
                  <a16:creationId xmlns:a16="http://schemas.microsoft.com/office/drawing/2014/main" id="{8BFC2E0B-EFB8-4032-B453-1626C0FB91CF}"/>
                </a:ext>
              </a:extLst>
            </p:cNvPr>
            <p:cNvCxnSpPr>
              <a:cxnSpLocks/>
            </p:cNvCxnSpPr>
            <p:nvPr/>
          </p:nvCxnSpPr>
          <p:spPr>
            <a:xfrm>
              <a:off x="2277322" y="3154975"/>
              <a:ext cx="0" cy="834887"/>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線接點 53">
              <a:extLst>
                <a:ext uri="{FF2B5EF4-FFF2-40B4-BE49-F238E27FC236}">
                  <a16:creationId xmlns:a16="http://schemas.microsoft.com/office/drawing/2014/main" id="{FCF0AF5E-805B-4F1D-9513-27FE00E08EFF}"/>
                </a:ext>
              </a:extLst>
            </p:cNvPr>
            <p:cNvCxnSpPr>
              <a:cxnSpLocks/>
            </p:cNvCxnSpPr>
            <p:nvPr/>
          </p:nvCxnSpPr>
          <p:spPr>
            <a:xfrm>
              <a:off x="10512490" y="3172287"/>
              <a:ext cx="0" cy="834887"/>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58" name="直線接點 57"/>
          <p:cNvCxnSpPr/>
          <p:nvPr/>
        </p:nvCxnSpPr>
        <p:spPr>
          <a:xfrm>
            <a:off x="3779912" y="2456694"/>
            <a:ext cx="0" cy="3221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線接點 58"/>
          <p:cNvCxnSpPr/>
          <p:nvPr/>
        </p:nvCxnSpPr>
        <p:spPr>
          <a:xfrm>
            <a:off x="3779912" y="2067694"/>
            <a:ext cx="0" cy="3221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線接點 59"/>
          <p:cNvCxnSpPr/>
          <p:nvPr/>
        </p:nvCxnSpPr>
        <p:spPr>
          <a:xfrm>
            <a:off x="3779912" y="3487474"/>
            <a:ext cx="0" cy="3221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線接點 60"/>
          <p:cNvCxnSpPr/>
          <p:nvPr/>
        </p:nvCxnSpPr>
        <p:spPr>
          <a:xfrm>
            <a:off x="3779912" y="3837760"/>
            <a:ext cx="0" cy="3221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接點 61"/>
          <p:cNvCxnSpPr/>
          <p:nvPr/>
        </p:nvCxnSpPr>
        <p:spPr>
          <a:xfrm>
            <a:off x="3779912" y="4219935"/>
            <a:ext cx="0" cy="3221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直線接點 62"/>
          <p:cNvCxnSpPr/>
          <p:nvPr/>
        </p:nvCxnSpPr>
        <p:spPr>
          <a:xfrm>
            <a:off x="3779912" y="4626081"/>
            <a:ext cx="0" cy="3221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707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Part4</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5" name="矩形 4"/>
          <p:cNvSpPr/>
          <p:nvPr/>
        </p:nvSpPr>
        <p:spPr>
          <a:xfrm>
            <a:off x="251520" y="1491630"/>
            <a:ext cx="8621018" cy="63006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9" name="矩形 8"/>
          <p:cNvSpPr/>
          <p:nvPr/>
        </p:nvSpPr>
        <p:spPr>
          <a:xfrm>
            <a:off x="251520" y="2685127"/>
            <a:ext cx="8621018" cy="63006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11" name="矩形 10"/>
          <p:cNvSpPr/>
          <p:nvPr/>
        </p:nvSpPr>
        <p:spPr>
          <a:xfrm>
            <a:off x="251520" y="3795886"/>
            <a:ext cx="8621018" cy="115200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3" name="投影片編號版面配置區 2"/>
          <p:cNvSpPr>
            <a:spLocks noGrp="1"/>
          </p:cNvSpPr>
          <p:nvPr>
            <p:ph type="sldNum" sz="quarter" idx="12"/>
          </p:nvPr>
        </p:nvSpPr>
        <p:spPr>
          <a:xfrm>
            <a:off x="8586179" y="4758656"/>
            <a:ext cx="414958" cy="273844"/>
          </a:xfrm>
        </p:spPr>
        <p:txBody>
          <a:bodyPr/>
          <a:lstStyle/>
          <a:p>
            <a:fld id="{D2C41AFA-2B69-43B3-B79D-A75CCD4BFB46}" type="slidenum">
              <a:rPr lang="zh-TW" altLang="en-US" smtClean="0">
                <a:solidFill>
                  <a:prstClr val="black">
                    <a:tint val="75000"/>
                  </a:prstClr>
                </a:solidFill>
              </a:rPr>
              <a:pPr/>
              <a:t>33</a:t>
            </a:fld>
            <a:endParaRPr lang="zh-TW" altLang="en-US" dirty="0">
              <a:solidFill>
                <a:prstClr val="black">
                  <a:tint val="75000"/>
                </a:prstClr>
              </a:solidFill>
            </a:endParaRPr>
          </a:p>
        </p:txBody>
      </p:sp>
      <p:sp>
        <p:nvSpPr>
          <p:cNvPr id="4" name="矩形 3"/>
          <p:cNvSpPr/>
          <p:nvPr/>
        </p:nvSpPr>
        <p:spPr>
          <a:xfrm>
            <a:off x="179512" y="1034236"/>
            <a:ext cx="8712968" cy="3931846"/>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Q1.</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建商自售於</a:t>
            </a:r>
            <a:r>
              <a:rPr lang="en-US" altLang="zh-TW" sz="1700" b="1" dirty="0">
                <a:solidFill>
                  <a:schemeClr val="tx2">
                    <a:lumMod val="50000"/>
                  </a:schemeClr>
                </a:solidFill>
                <a:latin typeface="微軟正黑體" panose="020B0604030504040204" pitchFamily="34" charset="-120"/>
                <a:ea typeface="微軟正黑體" panose="020B0604030504040204" pitchFamily="34" charset="-120"/>
              </a:rPr>
              <a:t>110</a:t>
            </a:r>
            <a:r>
              <a:rPr lang="zh-TW" altLang="zh-TW" sz="1700" b="1" dirty="0">
                <a:solidFill>
                  <a:schemeClr val="tx2">
                    <a:lumMod val="50000"/>
                  </a:schemeClr>
                </a:solidFill>
                <a:latin typeface="微軟正黑體" panose="020B0604030504040204" pitchFamily="34" charset="-120"/>
                <a:ea typeface="微軟正黑體" panose="020B0604030504040204" pitchFamily="34" charset="-120"/>
              </a:rPr>
              <a:t>年</a:t>
            </a:r>
            <a:r>
              <a:rPr lang="en-US" altLang="zh-TW" sz="1700" b="1" dirty="0">
                <a:solidFill>
                  <a:srgbClr val="FF0000"/>
                </a:solidFill>
                <a:latin typeface="微軟正黑體" panose="020B0604030504040204" pitchFamily="34" charset="-120"/>
                <a:ea typeface="微軟正黑體" panose="020B0604030504040204" pitchFamily="34" charset="-120"/>
              </a:rPr>
              <a:t>7</a:t>
            </a:r>
            <a:r>
              <a:rPr lang="zh-TW" altLang="zh-TW" sz="1700" b="1" dirty="0">
                <a:solidFill>
                  <a:srgbClr val="FF0000"/>
                </a:solidFill>
                <a:latin typeface="微軟正黑體" panose="020B0604030504040204" pitchFamily="34" charset="-120"/>
                <a:ea typeface="微軟正黑體" panose="020B0604030504040204" pitchFamily="34" charset="-120"/>
              </a:rPr>
              <a:t>月</a:t>
            </a:r>
            <a:r>
              <a:rPr lang="en-US" altLang="zh-TW" sz="1700" b="1" dirty="0">
                <a:solidFill>
                  <a:srgbClr val="FF0000"/>
                </a:solidFill>
                <a:latin typeface="微軟正黑體" panose="020B0604030504040204" pitchFamily="34" charset="-120"/>
                <a:ea typeface="微軟正黑體" panose="020B0604030504040204" pitchFamily="34" charset="-120"/>
              </a:rPr>
              <a:t>1</a:t>
            </a:r>
            <a:r>
              <a:rPr lang="zh-TW" altLang="zh-TW" sz="1700" b="1" dirty="0">
                <a:solidFill>
                  <a:srgbClr val="FF0000"/>
                </a:solidFill>
                <a:latin typeface="微軟正黑體" panose="020B0604030504040204" pitchFamily="34" charset="-120"/>
                <a:ea typeface="微軟正黑體" panose="020B0604030504040204" pitchFamily="34" charset="-120"/>
              </a:rPr>
              <a:t>日前</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已</a:t>
            </a:r>
            <a:r>
              <a:rPr lang="zh-TW" altLang="zh-TW" sz="1700" b="1" dirty="0">
                <a:solidFill>
                  <a:srgbClr val="FF0000"/>
                </a:solidFill>
                <a:latin typeface="微軟正黑體" panose="020B0604030504040204" pitchFamily="34" charset="-120"/>
                <a:ea typeface="微軟正黑體" panose="020B0604030504040204" pitchFamily="34" charset="-120"/>
              </a:rPr>
              <a:t>簽約</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之契約，需要補辦預售屋實價登錄嗎</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324000" indent="-324000">
              <a:spcBef>
                <a:spcPts val="900"/>
              </a:spcBef>
              <a:spcAft>
                <a:spcPts val="9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A1.</a:t>
            </a:r>
            <a:r>
              <a:rPr lang="zh-TW" altLang="en-US" sz="1700" b="1" u="sng" dirty="0">
                <a:solidFill>
                  <a:srgbClr val="FF0000"/>
                </a:solidFill>
                <a:latin typeface="微軟正黑體" panose="020B0604030504040204" pitchFamily="34" charset="-120"/>
                <a:ea typeface="微軟正黑體" panose="020B0604030504040204" pitchFamily="34" charset="-120"/>
              </a:rPr>
              <a:t>否</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建商在</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110</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年</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7</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月</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日前並無申報預售屋實價登錄之義務，所以自售者無需補辦預售屋實價登錄。</a:t>
            </a:r>
            <a:endParaRPr lang="en-US"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357188" indent="-357188">
              <a:spcBef>
                <a:spcPts val="600"/>
              </a:spcBef>
              <a:spcAft>
                <a:spcPts val="6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Q2.</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預售屋若有解約時，要撤銷原申報之預售屋實價登錄嗎</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324000" indent="-324000">
              <a:spcBef>
                <a:spcPts val="900"/>
              </a:spcBef>
              <a:spcAft>
                <a:spcPts val="900"/>
              </a:spcAft>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A2.</a:t>
            </a:r>
            <a:r>
              <a:rPr lang="zh-TW" altLang="en-US" sz="1700" b="1" dirty="0">
                <a:solidFill>
                  <a:srgbClr val="FF0000"/>
                </a:solidFill>
                <a:latin typeface="微軟正黑體" panose="020B0604030504040204" pitchFamily="34" charset="-120"/>
                <a:ea typeface="微軟正黑體" panose="020B0604030504040204" pitchFamily="34" charset="-120"/>
              </a:rPr>
              <a:t>否</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，解約</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不用撤銷。於之後另新簽約時，於申報書備註欄勾選「解約後再出售之交易，原申報書序號：</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         </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a:t>
            </a:r>
          </a:p>
          <a:p>
            <a:pPr>
              <a:spcBef>
                <a:spcPts val="600"/>
              </a:spcBef>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Q3.</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預售屋換約</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無另定新約，而係出具讓渡書</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時，應如何申報預售屋實價登錄</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t>
            </a:r>
            <a:endParaRPr lang="zh-TW" altLang="zh-TW" sz="1700" dirty="0">
              <a:solidFill>
                <a:schemeClr val="tx2">
                  <a:lumMod val="50000"/>
                </a:schemeClr>
              </a:solidFill>
              <a:latin typeface="微軟正黑體" panose="020B0604030504040204" pitchFamily="34" charset="-120"/>
              <a:ea typeface="微軟正黑體" panose="020B0604030504040204" pitchFamily="34" charset="-120"/>
            </a:endParaRPr>
          </a:p>
          <a:p>
            <a:pPr marL="324000" indent="-324000" algn="just">
              <a:spcBef>
                <a:spcPts val="900"/>
              </a:spcBef>
            </a:pP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A3.</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換</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約</a:t>
            </a:r>
            <a:r>
              <a:rPr lang="zh-TW" altLang="en-US" sz="1700" b="1" dirty="0">
                <a:solidFill>
                  <a:srgbClr val="FF0000"/>
                </a:solidFill>
                <a:latin typeface="微軟正黑體" panose="020B0604030504040204" pitchFamily="34" charset="-120"/>
                <a:ea typeface="微軟正黑體" panose="020B0604030504040204" pitchFamily="34" charset="-120"/>
              </a:rPr>
              <a:t>不用</a:t>
            </a:r>
            <a:r>
              <a:rPr lang="zh-TW" altLang="en-US" sz="1700" dirty="0">
                <a:solidFill>
                  <a:schemeClr val="tx2">
                    <a:lumMod val="50000"/>
                  </a:schemeClr>
                </a:solidFill>
                <a:latin typeface="微軟正黑體" panose="020B0604030504040204" pitchFamily="34" charset="-120"/>
                <a:ea typeface="微軟正黑體" panose="020B0604030504040204" pitchFamily="34" charset="-120"/>
              </a:rPr>
              <a:t>辦理</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預售屋實價登錄。於之後向地政事務所申辦第一次移轉時，申報買賣實價登錄，交易價格為第一手契約金額，並於申報書備註欄勾選</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9.</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「預售屋、或土地及建物分件登記案件，預售屋申報書序號：</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         </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」及</a:t>
            </a:r>
            <a:r>
              <a:rPr lang="en-US" altLang="zh-TW" sz="1700" dirty="0">
                <a:solidFill>
                  <a:schemeClr val="tx2">
                    <a:lumMod val="50000"/>
                  </a:schemeClr>
                </a:solidFill>
                <a:latin typeface="微軟正黑體" panose="020B0604030504040204" pitchFamily="34" charset="-120"/>
                <a:ea typeface="微軟正黑體" panose="020B0604030504040204" pitchFamily="34" charset="-120"/>
              </a:rPr>
              <a:t>13.</a:t>
            </a:r>
            <a:r>
              <a:rPr lang="zh-TW" altLang="zh-TW" sz="1700" dirty="0">
                <a:solidFill>
                  <a:schemeClr val="tx2">
                    <a:lumMod val="50000"/>
                  </a:schemeClr>
                </a:solidFill>
                <a:latin typeface="微軟正黑體" panose="020B0604030504040204" pitchFamily="34" charset="-120"/>
                <a:ea typeface="微軟正黑體" panose="020B0604030504040204" pitchFamily="34" charset="-120"/>
              </a:rPr>
              <a:t>「其他」，敘明最後一手交易價格及交易日期。</a:t>
            </a:r>
          </a:p>
        </p:txBody>
      </p:sp>
    </p:spTree>
    <p:extLst>
      <p:ext uri="{BB962C8B-B14F-4D97-AF65-F5344CB8AC3E}">
        <p14:creationId xmlns:p14="http://schemas.microsoft.com/office/powerpoint/2010/main" val="521343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510117"/>
            <a:ext cx="9144000" cy="549465"/>
          </a:xfrm>
        </p:spPr>
        <p:txBody>
          <a:bodyPr/>
          <a:lstStyle/>
          <a:p>
            <a:pPr algn="l"/>
            <a:r>
              <a:rPr lang="zh-TW" altLang="en-US" dirty="0">
                <a:solidFill>
                  <a:schemeClr val="tx2">
                    <a:lumMod val="50000"/>
                  </a:schemeClr>
                </a:solidFill>
                <a:latin typeface="微軟正黑體" panose="020B0604030504040204" pitchFamily="34" charset="-120"/>
                <a:ea typeface="微軟正黑體" panose="020B0604030504040204" pitchFamily="34" charset="-120"/>
              </a:rPr>
              <a:t>小試身手 </a:t>
            </a:r>
            <a:r>
              <a:rPr lang="en-US" altLang="zh-TW" dirty="0">
                <a:solidFill>
                  <a:schemeClr val="tx2">
                    <a:lumMod val="50000"/>
                  </a:schemeClr>
                </a:solidFill>
                <a:latin typeface="微軟正黑體" panose="020B0604030504040204" pitchFamily="34" charset="-120"/>
                <a:ea typeface="微軟正黑體" panose="020B0604030504040204" pitchFamily="34" charset="-120"/>
              </a:rPr>
              <a:t>Part4</a:t>
            </a:r>
            <a:endParaRPr lang="zh-TW" altLang="en-US"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8586179" y="4758656"/>
            <a:ext cx="414958" cy="273844"/>
          </a:xfrm>
        </p:spPr>
        <p:txBody>
          <a:bodyPr/>
          <a:lstStyle/>
          <a:p>
            <a:fld id="{D2C41AFA-2B69-43B3-B79D-A75CCD4BFB46}" type="slidenum">
              <a:rPr lang="zh-TW" altLang="en-US" smtClean="0">
                <a:solidFill>
                  <a:prstClr val="black">
                    <a:tint val="75000"/>
                  </a:prstClr>
                </a:solidFill>
              </a:rPr>
              <a:pPr/>
              <a:t>34</a:t>
            </a:fld>
            <a:endParaRPr lang="zh-TW" altLang="en-US" dirty="0">
              <a:solidFill>
                <a:prstClr val="black">
                  <a:tint val="75000"/>
                </a:prstClr>
              </a:solidFill>
            </a:endParaRPr>
          </a:p>
        </p:txBody>
      </p:sp>
      <p:graphicFrame>
        <p:nvGraphicFramePr>
          <p:cNvPr id="7" name="表格 6"/>
          <p:cNvGraphicFramePr>
            <a:graphicFrameLocks noGrp="1"/>
          </p:cNvGraphicFramePr>
          <p:nvPr>
            <p:extLst>
              <p:ext uri="{D42A27DB-BD31-4B8C-83A1-F6EECF244321}">
                <p14:modId xmlns:p14="http://schemas.microsoft.com/office/powerpoint/2010/main" val="873489243"/>
              </p:ext>
            </p:extLst>
          </p:nvPr>
        </p:nvGraphicFramePr>
        <p:xfrm>
          <a:off x="251520" y="2445260"/>
          <a:ext cx="8513862" cy="2587240"/>
        </p:xfrm>
        <a:graphic>
          <a:graphicData uri="http://schemas.openxmlformats.org/drawingml/2006/table">
            <a:tbl>
              <a:tblPr firstRow="1" firstCol="1" bandRow="1">
                <a:tableStyleId>{5C22544A-7EE6-4342-B048-85BDC9FD1C3A}</a:tableStyleId>
              </a:tblPr>
              <a:tblGrid>
                <a:gridCol w="1873681">
                  <a:extLst>
                    <a:ext uri="{9D8B030D-6E8A-4147-A177-3AD203B41FA5}">
                      <a16:colId xmlns:a16="http://schemas.microsoft.com/office/drawing/2014/main" val="4157666466"/>
                    </a:ext>
                  </a:extLst>
                </a:gridCol>
                <a:gridCol w="942806">
                  <a:extLst>
                    <a:ext uri="{9D8B030D-6E8A-4147-A177-3AD203B41FA5}">
                      <a16:colId xmlns:a16="http://schemas.microsoft.com/office/drawing/2014/main" val="3156056713"/>
                    </a:ext>
                  </a:extLst>
                </a:gridCol>
                <a:gridCol w="917254">
                  <a:extLst>
                    <a:ext uri="{9D8B030D-6E8A-4147-A177-3AD203B41FA5}">
                      <a16:colId xmlns:a16="http://schemas.microsoft.com/office/drawing/2014/main" val="625510430"/>
                    </a:ext>
                  </a:extLst>
                </a:gridCol>
                <a:gridCol w="4780121">
                  <a:extLst>
                    <a:ext uri="{9D8B030D-6E8A-4147-A177-3AD203B41FA5}">
                      <a16:colId xmlns:a16="http://schemas.microsoft.com/office/drawing/2014/main" val="3666832993"/>
                    </a:ext>
                  </a:extLst>
                </a:gridCol>
              </a:tblGrid>
              <a:tr h="315396">
                <a:tc>
                  <a:txBody>
                    <a:bodyPr/>
                    <a:lstStyle/>
                    <a:p>
                      <a:pPr algn="ctr">
                        <a:spcAft>
                          <a:spcPts val="0"/>
                        </a:spcAft>
                      </a:pPr>
                      <a:r>
                        <a:rPr lang="zh-TW" sz="1300" kern="100" spc="-60" baseline="0" dirty="0">
                          <a:effectLst/>
                        </a:rPr>
                        <a:t>代銷期間屆滿或終止日</a:t>
                      </a:r>
                      <a:r>
                        <a:rPr lang="en-US" altLang="zh-TW" sz="1300" kern="100" spc="-60" baseline="0" dirty="0">
                          <a:effectLst/>
                        </a:rPr>
                        <a:t>(</a:t>
                      </a:r>
                      <a:r>
                        <a:rPr lang="en-US" altLang="zh-TW" sz="1300" kern="100" spc="-60" baseline="0" dirty="0">
                          <a:solidFill>
                            <a:srgbClr val="FF0000"/>
                          </a:solidFill>
                          <a:effectLst/>
                        </a:rPr>
                        <a:t>A</a:t>
                      </a:r>
                      <a:r>
                        <a:rPr lang="en-US" altLang="zh-TW" sz="1300" kern="100" spc="-60" baseline="0" dirty="0">
                          <a:effectLst/>
                        </a:rPr>
                        <a:t>)</a:t>
                      </a:r>
                      <a:endParaRPr lang="zh-TW" sz="1300" kern="100" spc="-6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en-US" sz="1300" kern="100" dirty="0">
                          <a:solidFill>
                            <a:srgbClr val="FF0000"/>
                          </a:solidFill>
                          <a:effectLst/>
                        </a:rPr>
                        <a:t>A</a:t>
                      </a:r>
                      <a:r>
                        <a:rPr lang="en-US" sz="1300" kern="100" dirty="0">
                          <a:effectLst/>
                        </a:rPr>
                        <a:t>+30</a:t>
                      </a:r>
                      <a:r>
                        <a:rPr lang="zh-TW" sz="1300" kern="100" dirty="0">
                          <a:effectLst/>
                        </a:rPr>
                        <a:t>日</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zh-TW" sz="1300" kern="100" dirty="0" smtClean="0">
                          <a:effectLst/>
                        </a:rPr>
                        <a:t>新制</a:t>
                      </a:r>
                      <a:r>
                        <a:rPr lang="en-US" altLang="zh-TW" sz="1300" kern="100" dirty="0" smtClean="0">
                          <a:effectLst/>
                        </a:rPr>
                        <a:t>/</a:t>
                      </a:r>
                      <a:r>
                        <a:rPr lang="zh-TW" altLang="en-US" sz="1300" kern="100" dirty="0" smtClean="0">
                          <a:effectLst/>
                        </a:rPr>
                        <a:t>舊制</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spcAft>
                          <a:spcPts val="0"/>
                        </a:spcAft>
                      </a:pPr>
                      <a:r>
                        <a:rPr lang="zh-TW" sz="1300" kern="100" dirty="0">
                          <a:effectLst/>
                        </a:rPr>
                        <a:t>申報期限</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extLst>
                  <a:ext uri="{0D108BD9-81ED-4DB2-BD59-A6C34878D82A}">
                    <a16:rowId xmlns:a16="http://schemas.microsoft.com/office/drawing/2014/main" val="280361463"/>
                  </a:ext>
                </a:extLst>
              </a:tr>
              <a:tr h="296161">
                <a:tc>
                  <a:txBody>
                    <a:bodyPr/>
                    <a:lstStyle/>
                    <a:p>
                      <a:pPr algn="ctr">
                        <a:spcAft>
                          <a:spcPts val="0"/>
                        </a:spcAft>
                      </a:pPr>
                      <a:r>
                        <a:rPr lang="en-US" sz="1300" kern="100" dirty="0">
                          <a:effectLst/>
                        </a:rPr>
                        <a:t>109.11.01</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en-US" sz="1300" kern="100" dirty="0">
                          <a:effectLst/>
                        </a:rPr>
                        <a:t>109.11.30</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zh-TW" altLang="en-US" sz="1300" kern="100" dirty="0" smtClean="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舊制</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spcAft>
                          <a:spcPts val="0"/>
                        </a:spcAft>
                      </a:pPr>
                      <a:r>
                        <a:rPr lang="en-US" sz="1300" kern="100" dirty="0">
                          <a:effectLst/>
                        </a:rPr>
                        <a:t>109.11.30</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extLst>
                  <a:ext uri="{0D108BD9-81ED-4DB2-BD59-A6C34878D82A}">
                    <a16:rowId xmlns:a16="http://schemas.microsoft.com/office/drawing/2014/main" val="3971046669"/>
                  </a:ext>
                </a:extLst>
              </a:tr>
              <a:tr h="1101994">
                <a:tc>
                  <a:txBody>
                    <a:bodyPr/>
                    <a:lstStyle/>
                    <a:p>
                      <a:pPr algn="ctr">
                        <a:spcAft>
                          <a:spcPts val="0"/>
                        </a:spcAft>
                      </a:pPr>
                      <a:r>
                        <a:rPr lang="en-US" sz="1300" kern="100" dirty="0">
                          <a:effectLst/>
                        </a:rPr>
                        <a:t>110.06.15</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en-US" sz="1300" kern="100" dirty="0">
                          <a:effectLst/>
                        </a:rPr>
                        <a:t>110.07.14</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zh-TW" altLang="en-US" sz="1300" kern="100" dirty="0" smtClean="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新制</a:t>
                      </a:r>
                      <a:r>
                        <a:rPr lang="en-US" altLang="zh-TW" sz="1300" kern="100" dirty="0" smtClean="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
                      </a:r>
                      <a:br>
                        <a:rPr lang="en-US" altLang="zh-TW" sz="1300" kern="100" dirty="0" smtClean="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1300" kern="100" dirty="0" smtClean="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舊制</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marL="450850" indent="-450850">
                        <a:lnSpc>
                          <a:spcPts val="1800"/>
                        </a:lnSpc>
                        <a:spcAft>
                          <a:spcPts val="0"/>
                        </a:spcAft>
                      </a:pPr>
                      <a:r>
                        <a:rPr lang="zh-TW" altLang="en-US" sz="1300" kern="100" dirty="0">
                          <a:effectLst/>
                          <a:latin typeface="微軟正黑體" panose="020B0604030504040204" pitchFamily="34" charset="-120"/>
                          <a:ea typeface="微軟正黑體" panose="020B0604030504040204" pitchFamily="34" charset="-120"/>
                        </a:rPr>
                        <a:t>選擇</a:t>
                      </a:r>
                      <a:r>
                        <a:rPr lang="en-US" altLang="zh-TW" sz="1300" kern="100" dirty="0">
                          <a:effectLst/>
                        </a:rPr>
                        <a:t>1</a:t>
                      </a:r>
                      <a:r>
                        <a:rPr lang="zh-TW" altLang="en-US" sz="1300" kern="100" dirty="0">
                          <a:effectLst/>
                        </a:rPr>
                        <a:t> </a:t>
                      </a:r>
                      <a:r>
                        <a:rPr lang="zh-TW" sz="1300" kern="100" dirty="0">
                          <a:effectLst/>
                        </a:rPr>
                        <a:t>按舊</a:t>
                      </a:r>
                      <a:r>
                        <a:rPr lang="zh-TW" altLang="en-US" sz="1300" kern="100" dirty="0">
                          <a:effectLst/>
                        </a:rPr>
                        <a:t>制</a:t>
                      </a:r>
                      <a:r>
                        <a:rPr lang="en-US" sz="1300" kern="100" dirty="0">
                          <a:effectLst/>
                        </a:rPr>
                        <a:t>110.07.14</a:t>
                      </a:r>
                      <a:r>
                        <a:rPr lang="zh-TW" altLang="en-US" sz="1300" kern="100" dirty="0">
                          <a:effectLst/>
                        </a:rPr>
                        <a:t>前完成申報</a:t>
                      </a:r>
                      <a:r>
                        <a:rPr lang="zh-TW" sz="1300" kern="100" dirty="0">
                          <a:effectLst/>
                        </a:rPr>
                        <a:t>，</a:t>
                      </a:r>
                      <a:r>
                        <a:rPr lang="zh-TW" altLang="en-US" sz="1300" kern="100" dirty="0">
                          <a:effectLst/>
                        </a:rPr>
                        <a:t>但</a:t>
                      </a:r>
                      <a:r>
                        <a:rPr lang="zh-TW" sz="1300" kern="100" dirty="0">
                          <a:effectLst/>
                        </a:rPr>
                        <a:t>舊制表</a:t>
                      </a:r>
                      <a:r>
                        <a:rPr lang="zh-TW" altLang="en-US" sz="1300" kern="100" dirty="0">
                          <a:effectLst/>
                        </a:rPr>
                        <a:t>格使用期限</a:t>
                      </a:r>
                      <a:r>
                        <a:rPr lang="zh-TW" altLang="en-US" sz="1300" kern="100" dirty="0" smtClean="0">
                          <a:effectLst/>
                        </a:rPr>
                        <a:t>為</a:t>
                      </a:r>
                      <a:r>
                        <a:rPr lang="en-US" altLang="zh-TW" sz="1300" kern="100" dirty="0" smtClean="0">
                          <a:effectLst/>
                        </a:rPr>
                        <a:t>110.06.30</a:t>
                      </a:r>
                      <a:r>
                        <a:rPr lang="zh-TW" sz="1300" kern="100" dirty="0">
                          <a:effectLst/>
                        </a:rPr>
                        <a:t>。</a:t>
                      </a:r>
                    </a:p>
                    <a:p>
                      <a:pPr>
                        <a:lnSpc>
                          <a:spcPts val="1800"/>
                        </a:lnSpc>
                        <a:spcAft>
                          <a:spcPts val="0"/>
                        </a:spcAft>
                      </a:pPr>
                      <a:r>
                        <a:rPr lang="zh-TW" altLang="en-US" sz="1300" kern="100" dirty="0">
                          <a:effectLst/>
                          <a:latin typeface="微軟正黑體" panose="020B0604030504040204" pitchFamily="34" charset="-120"/>
                          <a:ea typeface="微軟正黑體" panose="020B0604030504040204" pitchFamily="34" charset="-120"/>
                        </a:rPr>
                        <a:t>選擇</a:t>
                      </a:r>
                      <a:r>
                        <a:rPr lang="en-US" sz="1300" kern="100" dirty="0">
                          <a:effectLst/>
                        </a:rPr>
                        <a:t>2</a:t>
                      </a:r>
                      <a:r>
                        <a:rPr lang="zh-TW" altLang="en-US" sz="1300" kern="100" dirty="0">
                          <a:effectLst/>
                        </a:rPr>
                        <a:t> 依新制</a:t>
                      </a:r>
                      <a:endParaRPr lang="zh-TW" sz="1300" kern="100" dirty="0">
                        <a:effectLst/>
                      </a:endParaRPr>
                    </a:p>
                    <a:p>
                      <a:pPr>
                        <a:lnSpc>
                          <a:spcPts val="1800"/>
                        </a:lnSpc>
                        <a:spcAft>
                          <a:spcPts val="0"/>
                        </a:spcAft>
                      </a:pPr>
                      <a:r>
                        <a:rPr lang="en-US" sz="1300" kern="100" dirty="0">
                          <a:effectLst/>
                        </a:rPr>
                        <a:t>(1)109.12.31</a:t>
                      </a:r>
                      <a:r>
                        <a:rPr lang="zh-TW" sz="1300" kern="100" dirty="0">
                          <a:effectLst/>
                        </a:rPr>
                        <a:t>以前簽約案件：應於</a:t>
                      </a:r>
                      <a:r>
                        <a:rPr lang="en-US" sz="1300" kern="100" dirty="0">
                          <a:effectLst/>
                        </a:rPr>
                        <a:t>110.12.31</a:t>
                      </a:r>
                      <a:r>
                        <a:rPr lang="zh-TW" sz="1300" kern="100" dirty="0">
                          <a:effectLst/>
                        </a:rPr>
                        <a:t>前完成申報。</a:t>
                      </a:r>
                    </a:p>
                    <a:p>
                      <a:pPr>
                        <a:lnSpc>
                          <a:spcPts val="1800"/>
                        </a:lnSpc>
                        <a:spcAft>
                          <a:spcPts val="0"/>
                        </a:spcAft>
                      </a:pPr>
                      <a:r>
                        <a:rPr lang="en-US" sz="1300" kern="100" dirty="0">
                          <a:effectLst/>
                        </a:rPr>
                        <a:t>(2)110.01.01</a:t>
                      </a:r>
                      <a:r>
                        <a:rPr lang="zh-TW" sz="1300" kern="100" dirty="0">
                          <a:effectLst/>
                        </a:rPr>
                        <a:t>至</a:t>
                      </a:r>
                      <a:r>
                        <a:rPr lang="en-US" sz="1300" kern="100" dirty="0">
                          <a:effectLst/>
                        </a:rPr>
                        <a:t>06.30</a:t>
                      </a:r>
                      <a:r>
                        <a:rPr lang="zh-TW" sz="1300" kern="100" dirty="0">
                          <a:effectLst/>
                        </a:rPr>
                        <a:t>簽約案件：應於</a:t>
                      </a:r>
                      <a:r>
                        <a:rPr lang="en-US" sz="1300" kern="100" dirty="0">
                          <a:effectLst/>
                        </a:rPr>
                        <a:t>110.09.30</a:t>
                      </a:r>
                      <a:r>
                        <a:rPr lang="zh-TW" sz="1300" kern="100" dirty="0">
                          <a:effectLst/>
                        </a:rPr>
                        <a:t>前完成申報。</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extLst>
                  <a:ext uri="{0D108BD9-81ED-4DB2-BD59-A6C34878D82A}">
                    <a16:rowId xmlns:a16="http://schemas.microsoft.com/office/drawing/2014/main" val="3265546488"/>
                  </a:ext>
                </a:extLst>
              </a:tr>
              <a:tr h="832683">
                <a:tc>
                  <a:txBody>
                    <a:bodyPr/>
                    <a:lstStyle/>
                    <a:p>
                      <a:pPr algn="ctr">
                        <a:spcAft>
                          <a:spcPts val="0"/>
                        </a:spcAft>
                      </a:pPr>
                      <a:r>
                        <a:rPr lang="en-US" sz="1300" kern="100" dirty="0">
                          <a:effectLst/>
                        </a:rPr>
                        <a:t>110.12.31</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en-US" sz="1300" kern="100" dirty="0">
                          <a:effectLst/>
                        </a:rPr>
                        <a:t>111.01.30</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gn="ctr">
                        <a:spcAft>
                          <a:spcPts val="0"/>
                        </a:spcAft>
                      </a:pPr>
                      <a:r>
                        <a:rPr lang="zh-TW" altLang="en-US" sz="1300" kern="100" dirty="0" smtClean="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新制</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tc>
                  <a:txBody>
                    <a:bodyPr/>
                    <a:lstStyle/>
                    <a:p>
                      <a:pPr>
                        <a:lnSpc>
                          <a:spcPts val="1800"/>
                        </a:lnSpc>
                        <a:spcAft>
                          <a:spcPts val="0"/>
                        </a:spcAft>
                      </a:pPr>
                      <a:r>
                        <a:rPr lang="en-US" sz="1300" kern="100" dirty="0">
                          <a:effectLst/>
                        </a:rPr>
                        <a:t>(1)109.12.31</a:t>
                      </a:r>
                      <a:r>
                        <a:rPr lang="zh-TW" sz="1300" kern="100" dirty="0">
                          <a:effectLst/>
                        </a:rPr>
                        <a:t>以前簽約案件：應於</a:t>
                      </a:r>
                      <a:r>
                        <a:rPr lang="en-US" sz="1300" kern="100" dirty="0">
                          <a:effectLst/>
                        </a:rPr>
                        <a:t>110.12.31</a:t>
                      </a:r>
                      <a:r>
                        <a:rPr lang="zh-TW" sz="1300" kern="100" dirty="0">
                          <a:effectLst/>
                        </a:rPr>
                        <a:t>前完成。</a:t>
                      </a:r>
                    </a:p>
                    <a:p>
                      <a:pPr>
                        <a:lnSpc>
                          <a:spcPts val="1800"/>
                        </a:lnSpc>
                        <a:spcAft>
                          <a:spcPts val="0"/>
                        </a:spcAft>
                      </a:pPr>
                      <a:r>
                        <a:rPr lang="en-US" sz="1300" kern="100" dirty="0">
                          <a:effectLst/>
                        </a:rPr>
                        <a:t>(2)110.01.01</a:t>
                      </a:r>
                      <a:r>
                        <a:rPr lang="zh-TW" sz="1300" kern="100" dirty="0">
                          <a:effectLst/>
                        </a:rPr>
                        <a:t>至</a:t>
                      </a:r>
                      <a:r>
                        <a:rPr lang="en-US" sz="1300" kern="100" dirty="0">
                          <a:effectLst/>
                        </a:rPr>
                        <a:t>06.30</a:t>
                      </a:r>
                      <a:r>
                        <a:rPr lang="zh-TW" sz="1300" kern="100" dirty="0">
                          <a:effectLst/>
                        </a:rPr>
                        <a:t>簽約案件：應於</a:t>
                      </a:r>
                      <a:r>
                        <a:rPr lang="en-US" sz="1300" kern="100" dirty="0">
                          <a:effectLst/>
                        </a:rPr>
                        <a:t>110.09.30</a:t>
                      </a:r>
                      <a:r>
                        <a:rPr lang="zh-TW" sz="1300" kern="100" dirty="0">
                          <a:effectLst/>
                        </a:rPr>
                        <a:t>前完成。</a:t>
                      </a:r>
                    </a:p>
                    <a:p>
                      <a:pPr>
                        <a:lnSpc>
                          <a:spcPts val="1800"/>
                        </a:lnSpc>
                        <a:spcAft>
                          <a:spcPts val="0"/>
                        </a:spcAft>
                      </a:pPr>
                      <a:r>
                        <a:rPr lang="en-US" sz="1300" kern="100" dirty="0">
                          <a:effectLst/>
                        </a:rPr>
                        <a:t>(3) 110.07.01</a:t>
                      </a:r>
                      <a:r>
                        <a:rPr lang="zh-TW" altLang="en-US" sz="1300" kern="100" dirty="0">
                          <a:effectLst/>
                        </a:rPr>
                        <a:t>後</a:t>
                      </a:r>
                      <a:r>
                        <a:rPr lang="zh-TW" sz="1300" kern="100" dirty="0">
                          <a:effectLst/>
                        </a:rPr>
                        <a:t>簽約案件：簽約之日起</a:t>
                      </a:r>
                      <a:r>
                        <a:rPr lang="en-US" sz="1300" kern="100" dirty="0">
                          <a:effectLst/>
                        </a:rPr>
                        <a:t>30</a:t>
                      </a:r>
                      <a:r>
                        <a:rPr lang="zh-TW" sz="1300" kern="100" dirty="0">
                          <a:effectLst/>
                        </a:rPr>
                        <a:t>日內。</a:t>
                      </a:r>
                      <a:endParaRPr lang="zh-TW" sz="1300" kern="100" dirty="0">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5608" marR="55608" marT="0" marB="0" anchor="ctr"/>
                </a:tc>
                <a:extLst>
                  <a:ext uri="{0D108BD9-81ED-4DB2-BD59-A6C34878D82A}">
                    <a16:rowId xmlns:a16="http://schemas.microsoft.com/office/drawing/2014/main" val="1377160957"/>
                  </a:ext>
                </a:extLst>
              </a:tr>
            </a:tbl>
          </a:graphicData>
        </a:graphic>
      </p:graphicFrame>
      <p:sp>
        <p:nvSpPr>
          <p:cNvPr id="9" name="矩形 8"/>
          <p:cNvSpPr/>
          <p:nvPr/>
        </p:nvSpPr>
        <p:spPr>
          <a:xfrm>
            <a:off x="251520" y="1275606"/>
            <a:ext cx="8496944" cy="93610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latinLnBrk="0"/>
            <a:endParaRPr lang="zh-TW" altLang="en-US" sz="2000" dirty="0"/>
          </a:p>
        </p:txBody>
      </p:sp>
      <p:sp>
        <p:nvSpPr>
          <p:cNvPr id="8" name="Rectangle 2"/>
          <p:cNvSpPr>
            <a:spLocks noChangeArrowheads="1"/>
          </p:cNvSpPr>
          <p:nvPr/>
        </p:nvSpPr>
        <p:spPr bwMode="auto">
          <a:xfrm>
            <a:off x="200943" y="928525"/>
            <a:ext cx="9144000"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Q4.</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建商委託代銷於</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110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7</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日前已簽約之契約，需要補辦預售屋實價登錄嗎</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endParaRPr>
          </a:p>
          <a:p>
            <a:pPr marL="0" marR="0" lvl="0" indent="0" algn="l" defTabSz="914400" rtl="0" eaLnBrk="0" fontAlgn="base" latinLnBrk="0" hangingPunct="0">
              <a:lnSpc>
                <a:spcPct val="100000"/>
              </a:lnSpc>
              <a:spcBef>
                <a:spcPts val="600"/>
              </a:spcBef>
              <a:spcAft>
                <a:spcPct val="0"/>
              </a:spcAft>
              <a:buClrTx/>
              <a:buSzTx/>
              <a:buFontTx/>
              <a:buNone/>
              <a:tabLst/>
            </a:pP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A4.</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新制施行前，代銷經紀業本應依規於委託代銷契約屆滿或終止</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日內申報。倘委託代銷期間</a:t>
            </a:r>
            <a:endPar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zh-TW" altLang="en-US" sz="1400" dirty="0">
                <a:solidFill>
                  <a:schemeClr val="tx2">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      </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①已屆滿</a:t>
            </a:r>
            <a:r>
              <a:rPr lang="zh-TW" altLang="en-US" sz="1400" dirty="0">
                <a:solidFill>
                  <a:schemeClr val="tx2">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或</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終止但未逾</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  ②尚未屆滿、終止者：</a:t>
            </a:r>
            <a:endPar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endParaRPr>
          </a:p>
          <a:p>
            <a:pPr marR="0" lvl="0" indent="271463" algn="l" defTabSz="914400" rtl="0" eaLnBrk="0" fontAlgn="base" latinLnBrk="0" hangingPunct="0">
              <a:lnSpc>
                <a:spcPct val="100000"/>
              </a:lnSpc>
              <a:spcBef>
                <a:spcPts val="300"/>
              </a:spcBef>
              <a:spcAft>
                <a:spcPct val="0"/>
              </a:spcAft>
              <a:buClrTx/>
              <a:buSzTx/>
              <a:buFontTx/>
              <a:buNone/>
              <a:tabLst/>
            </a:pP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(1)109</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12</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31</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日以前簽約</a:t>
            </a:r>
            <a:r>
              <a:rPr kumimoji="0" lang="zh-TW" altLang="en-US"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案件</a:t>
            </a:r>
            <a:r>
              <a:rPr kumimoji="0" lang="en-US" altLang="zh-TW"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400" b="1" i="0" u="sng"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去年底前</a:t>
            </a:r>
            <a:r>
              <a:rPr kumimoji="0" lang="en-US" altLang="zh-TW"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110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12</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31</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日前完成申報。</a:t>
            </a:r>
            <a:endPar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endParaRPr>
          </a:p>
          <a:p>
            <a:pPr marR="0" lvl="0" indent="271463" algn="l" defTabSz="914400" rtl="0" eaLnBrk="0" fontAlgn="base" latinLnBrk="0" hangingPunct="0">
              <a:lnSpc>
                <a:spcPct val="100000"/>
              </a:lnSpc>
              <a:spcBef>
                <a:spcPts val="300"/>
              </a:spcBef>
              <a:spcAft>
                <a:spcPct val="0"/>
              </a:spcAft>
              <a:buClrTx/>
              <a:buSzTx/>
              <a:buFontTx/>
              <a:buNone/>
              <a:tabLst/>
            </a:pP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(2)110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日至</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日簽約</a:t>
            </a:r>
            <a:r>
              <a:rPr kumimoji="0" lang="zh-TW" altLang="en-US"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案件</a:t>
            </a:r>
            <a:r>
              <a:rPr kumimoji="0" lang="en-US" altLang="zh-TW"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400" b="1"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今年</a:t>
            </a:r>
            <a:r>
              <a:rPr kumimoji="0" lang="en-US" altLang="zh-TW"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1400" b="0" i="0" u="none" strike="noStrike" cap="none" normalizeH="0" baseline="0" dirty="0" smtClean="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110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9</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kumimoji="0" lang="en-US" altLang="zh-TW"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日前完成申報。</a:t>
            </a:r>
            <a:endPar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endParaRPr>
          </a:p>
          <a:p>
            <a:pPr marL="0" marR="0" lvl="0" indent="0" algn="l" defTabSz="914400" rtl="0" eaLnBrk="0" fontAlgn="base" latinLnBrk="0" hangingPunct="0">
              <a:lnSpc>
                <a:spcPct val="100000"/>
              </a:lnSpc>
              <a:spcBef>
                <a:spcPts val="300"/>
              </a:spcBef>
              <a:spcAft>
                <a:spcPct val="0"/>
              </a:spcAft>
              <a:buClrTx/>
              <a:buSzTx/>
              <a:buFontTx/>
              <a:buNone/>
              <a:tabLst/>
            </a:pPr>
            <a:r>
              <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cs typeface="Times New Roman" panose="02020603050405020304" pitchFamily="18" charset="0"/>
              </a:rPr>
              <a:t> 舉例說明：</a:t>
            </a:r>
            <a:endParaRPr kumimoji="0" lang="zh-TW" altLang="en-US" sz="1400" b="0" i="0" u="none" strike="noStrike" cap="none" normalizeH="0" baseline="0" dirty="0">
              <a:ln>
                <a:noFill/>
              </a:ln>
              <a:solidFill>
                <a:schemeClr val="tx2">
                  <a:lumMod val="50000"/>
                </a:schemeClr>
              </a:solidFill>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89735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latin typeface="微軟正黑體" panose="020B0604030504040204" pitchFamily="34" charset="-120"/>
                <a:ea typeface="微軟正黑體" panose="020B0604030504040204" pitchFamily="34" charset="-120"/>
              </a:rPr>
              <a:t>小  結</a:t>
            </a:r>
            <a:endParaRPr lang="zh-TW" altLang="en-US"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7020272" y="4731990"/>
            <a:ext cx="2057400" cy="273844"/>
          </a:xfrm>
        </p:spPr>
        <p:txBody>
          <a:bodyPr/>
          <a:lstStyle/>
          <a:p>
            <a:fld id="{D2C41AFA-2B69-43B3-B79D-A75CCD4BFB46}" type="slidenum">
              <a:rPr lang="zh-TW" altLang="en-US" sz="950" b="0" smtClean="0">
                <a:solidFill>
                  <a:schemeClr val="tx2">
                    <a:lumMod val="60000"/>
                    <a:lumOff val="40000"/>
                  </a:schemeClr>
                </a:solidFill>
                <a:effectLst/>
                <a:latin typeface="+mn-ea"/>
                <a:ea typeface="+mn-ea"/>
              </a:rPr>
              <a:pPr/>
              <a:t>35</a:t>
            </a:fld>
            <a:endParaRPr lang="zh-TW" altLang="en-US" sz="950" b="0" dirty="0">
              <a:solidFill>
                <a:schemeClr val="tx2">
                  <a:lumMod val="60000"/>
                  <a:lumOff val="40000"/>
                </a:schemeClr>
              </a:solidFill>
              <a:effectLst/>
              <a:latin typeface="+mn-ea"/>
              <a:ea typeface="+mn-ea"/>
            </a:endParaRPr>
          </a:p>
        </p:txBody>
      </p:sp>
      <p:grpSp>
        <p:nvGrpSpPr>
          <p:cNvPr id="4" name="群組 3"/>
          <p:cNvGrpSpPr/>
          <p:nvPr/>
        </p:nvGrpSpPr>
        <p:grpSpPr>
          <a:xfrm>
            <a:off x="428972" y="1541632"/>
            <a:ext cx="8258680" cy="3392692"/>
            <a:chOff x="3361533" y="1072683"/>
            <a:chExt cx="4378424" cy="3392692"/>
          </a:xfrm>
        </p:grpSpPr>
        <p:sp>
          <p:nvSpPr>
            <p:cNvPr id="5" name="手繪多邊形 4"/>
            <p:cNvSpPr/>
            <p:nvPr/>
          </p:nvSpPr>
          <p:spPr>
            <a:xfrm>
              <a:off x="5665774" y="1072683"/>
              <a:ext cx="2062940" cy="540000"/>
            </a:xfrm>
            <a:custGeom>
              <a:avLst/>
              <a:gdLst>
                <a:gd name="connsiteX0" fmla="*/ 0 w 3600364"/>
                <a:gd name="connsiteY0" fmla="*/ 0 h 584472"/>
                <a:gd name="connsiteX1" fmla="*/ 3600364 w 3600364"/>
                <a:gd name="connsiteY1" fmla="*/ 0 h 584472"/>
                <a:gd name="connsiteX2" fmla="*/ 3600364 w 3600364"/>
                <a:gd name="connsiteY2" fmla="*/ 584472 h 584472"/>
                <a:gd name="connsiteX3" fmla="*/ 0 w 3600364"/>
                <a:gd name="connsiteY3" fmla="*/ 584472 h 584472"/>
                <a:gd name="connsiteX4" fmla="*/ 0 w 3600364"/>
                <a:gd name="connsiteY4" fmla="*/ 0 h 58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584472">
                  <a:moveTo>
                    <a:pt x="0" y="0"/>
                  </a:moveTo>
                  <a:lnTo>
                    <a:pt x="3600364" y="0"/>
                  </a:lnTo>
                  <a:lnTo>
                    <a:pt x="3600364" y="584472"/>
                  </a:lnTo>
                  <a:lnTo>
                    <a:pt x="0" y="584472"/>
                  </a:lnTo>
                  <a:lnTo>
                    <a:pt x="0" y="0"/>
                  </a:lnTo>
                  <a:close/>
                </a:path>
              </a:pathLst>
            </a:custGeom>
            <a:solidFill>
              <a:schemeClr val="accent4">
                <a:lumMod val="75000"/>
              </a:schemeClr>
            </a:solidFill>
          </p:spPr>
          <p:style>
            <a:lnRef idx="1">
              <a:schemeClr val="accent5">
                <a:hueOff val="-7353345"/>
                <a:satOff val="-10228"/>
                <a:lumOff val="-3922"/>
                <a:alphaOff val="0"/>
              </a:schemeClr>
            </a:lnRef>
            <a:fillRef idx="3">
              <a:schemeClr val="accent5">
                <a:hueOff val="-7353345"/>
                <a:satOff val="-10228"/>
                <a:lumOff val="-3922"/>
                <a:alphaOff val="0"/>
              </a:schemeClr>
            </a:fillRef>
            <a:effectRef idx="3">
              <a:schemeClr val="accent5">
                <a:hueOff val="-7353345"/>
                <a:satOff val="-10228"/>
                <a:lumOff val="-3922"/>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000" b="1" kern="1200" dirty="0" smtClean="0">
                  <a:latin typeface="微軟正黑體" panose="020B0604030504040204" pitchFamily="34" charset="-120"/>
                  <a:ea typeface="微軟正黑體" panose="020B0604030504040204" pitchFamily="34" charset="-120"/>
                </a:rPr>
                <a:t>代銷經紀業</a:t>
              </a:r>
              <a:endParaRPr lang="zh-TW" altLang="en-US" sz="2000" b="1" kern="1200" dirty="0">
                <a:latin typeface="微軟正黑體" panose="020B0604030504040204" pitchFamily="34" charset="-120"/>
                <a:ea typeface="微軟正黑體" panose="020B0604030504040204" pitchFamily="34" charset="-120"/>
              </a:endParaRPr>
            </a:p>
          </p:txBody>
        </p:sp>
        <p:sp>
          <p:nvSpPr>
            <p:cNvPr id="6" name="手繪多邊形 5"/>
            <p:cNvSpPr/>
            <p:nvPr/>
          </p:nvSpPr>
          <p:spPr>
            <a:xfrm>
              <a:off x="5662438" y="1585375"/>
              <a:ext cx="2077519" cy="2880000"/>
            </a:xfrm>
            <a:custGeom>
              <a:avLst/>
              <a:gdLst>
                <a:gd name="connsiteX0" fmla="*/ 0 w 3600364"/>
                <a:gd name="connsiteY0" fmla="*/ 0 h 3164579"/>
                <a:gd name="connsiteX1" fmla="*/ 3600364 w 3600364"/>
                <a:gd name="connsiteY1" fmla="*/ 0 h 3164579"/>
                <a:gd name="connsiteX2" fmla="*/ 3600364 w 3600364"/>
                <a:gd name="connsiteY2" fmla="*/ 3164579 h 3164579"/>
                <a:gd name="connsiteX3" fmla="*/ 0 w 3600364"/>
                <a:gd name="connsiteY3" fmla="*/ 3164579 h 3164579"/>
                <a:gd name="connsiteX4" fmla="*/ 0 w 3600364"/>
                <a:gd name="connsiteY4" fmla="*/ 0 h 316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3164579">
                  <a:moveTo>
                    <a:pt x="0" y="0"/>
                  </a:moveTo>
                  <a:lnTo>
                    <a:pt x="3600364" y="0"/>
                  </a:lnTo>
                  <a:lnTo>
                    <a:pt x="3600364" y="3164579"/>
                  </a:lnTo>
                  <a:lnTo>
                    <a:pt x="0" y="3164579"/>
                  </a:lnTo>
                  <a:lnTo>
                    <a:pt x="0" y="0"/>
                  </a:lnTo>
                  <a:close/>
                </a:path>
              </a:pathLst>
            </a:custGeom>
            <a:solidFill>
              <a:schemeClr val="accent4">
                <a:lumMod val="60000"/>
                <a:lumOff val="40000"/>
                <a:alpha val="90000"/>
              </a:schemeClr>
            </a:solidFill>
          </p:spPr>
          <p:style>
            <a:lnRef idx="1">
              <a:schemeClr val="accent5">
                <a:tint val="40000"/>
                <a:alpha val="90000"/>
                <a:hueOff val="-7391754"/>
                <a:satOff val="-12816"/>
                <a:lumOff val="-1289"/>
                <a:alphaOff val="0"/>
              </a:schemeClr>
            </a:lnRef>
            <a:fillRef idx="1">
              <a:schemeClr val="accent5">
                <a:tint val="40000"/>
                <a:alpha val="90000"/>
                <a:hueOff val="-7391754"/>
                <a:satOff val="-12816"/>
                <a:lumOff val="-1289"/>
                <a:alphaOff val="0"/>
              </a:schemeClr>
            </a:fillRef>
            <a:effectRef idx="2">
              <a:schemeClr val="accent5">
                <a:tint val="40000"/>
                <a:alpha val="90000"/>
                <a:hueOff val="-7391754"/>
                <a:satOff val="-12816"/>
                <a:lumOff val="-1289"/>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0" lvl="1" algn="l" defTabSz="933450">
                <a:spcBef>
                  <a:spcPts val="1200"/>
                </a:spcBef>
                <a:spcAft>
                  <a:spcPts val="360"/>
                </a:spcAft>
              </a:pPr>
              <a:endParaRPr lang="en-US" altLang="zh-TW" sz="2000" kern="1200"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7" name="手繪多邊形 6"/>
            <p:cNvSpPr/>
            <p:nvPr/>
          </p:nvSpPr>
          <p:spPr>
            <a:xfrm>
              <a:off x="3361534" y="1072683"/>
              <a:ext cx="2078439" cy="540000"/>
            </a:xfrm>
            <a:custGeom>
              <a:avLst/>
              <a:gdLst>
                <a:gd name="connsiteX0" fmla="*/ 0 w 3600364"/>
                <a:gd name="connsiteY0" fmla="*/ 0 h 584472"/>
                <a:gd name="connsiteX1" fmla="*/ 3600364 w 3600364"/>
                <a:gd name="connsiteY1" fmla="*/ 0 h 584472"/>
                <a:gd name="connsiteX2" fmla="*/ 3600364 w 3600364"/>
                <a:gd name="connsiteY2" fmla="*/ 584472 h 584472"/>
                <a:gd name="connsiteX3" fmla="*/ 0 w 3600364"/>
                <a:gd name="connsiteY3" fmla="*/ 584472 h 584472"/>
                <a:gd name="connsiteX4" fmla="*/ 0 w 3600364"/>
                <a:gd name="connsiteY4" fmla="*/ 0 h 58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584472">
                  <a:moveTo>
                    <a:pt x="0" y="0"/>
                  </a:moveTo>
                  <a:lnTo>
                    <a:pt x="3600364" y="0"/>
                  </a:lnTo>
                  <a:lnTo>
                    <a:pt x="3600364" y="584472"/>
                  </a:lnTo>
                  <a:lnTo>
                    <a:pt x="0" y="584472"/>
                  </a:lnTo>
                  <a:lnTo>
                    <a:pt x="0" y="0"/>
                  </a:lnTo>
                  <a:close/>
                </a:path>
              </a:pathLst>
            </a:custGeom>
          </p:spPr>
          <p:style>
            <a:lnRef idx="3">
              <a:schemeClr val="lt1"/>
            </a:lnRef>
            <a:fillRef idx="1">
              <a:schemeClr val="accent1"/>
            </a:fillRef>
            <a:effectRef idx="1">
              <a:schemeClr val="accent1"/>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000" b="1" kern="1200" dirty="0" smtClean="0">
                  <a:solidFill>
                    <a:srgbClr val="FFFF00"/>
                  </a:solidFill>
                  <a:latin typeface="微軟正黑體" panose="020B0604030504040204" pitchFamily="34" charset="-120"/>
                  <a:ea typeface="微軟正黑體" panose="020B0604030504040204" pitchFamily="34" charset="-120"/>
                </a:rPr>
                <a:t>建物出賣人</a:t>
              </a:r>
              <a:endParaRPr lang="zh-TW" altLang="en-US" sz="2000" b="1" kern="1200" dirty="0">
                <a:solidFill>
                  <a:srgbClr val="FFFF00"/>
                </a:solidFill>
                <a:latin typeface="微軟正黑體" panose="020B0604030504040204" pitchFamily="34" charset="-120"/>
                <a:ea typeface="微軟正黑體" panose="020B0604030504040204" pitchFamily="34" charset="-120"/>
              </a:endParaRPr>
            </a:p>
          </p:txBody>
        </p:sp>
        <p:sp>
          <p:nvSpPr>
            <p:cNvPr id="8" name="手繪多邊形 7"/>
            <p:cNvSpPr/>
            <p:nvPr/>
          </p:nvSpPr>
          <p:spPr>
            <a:xfrm>
              <a:off x="3361533" y="1603375"/>
              <a:ext cx="2078440" cy="2844000"/>
            </a:xfrm>
            <a:custGeom>
              <a:avLst/>
              <a:gdLst>
                <a:gd name="connsiteX0" fmla="*/ 0 w 3600364"/>
                <a:gd name="connsiteY0" fmla="*/ 0 h 3164579"/>
                <a:gd name="connsiteX1" fmla="*/ 3600364 w 3600364"/>
                <a:gd name="connsiteY1" fmla="*/ 0 h 3164579"/>
                <a:gd name="connsiteX2" fmla="*/ 3600364 w 3600364"/>
                <a:gd name="connsiteY2" fmla="*/ 3164579 h 3164579"/>
                <a:gd name="connsiteX3" fmla="*/ 0 w 3600364"/>
                <a:gd name="connsiteY3" fmla="*/ 3164579 h 3164579"/>
                <a:gd name="connsiteX4" fmla="*/ 0 w 3600364"/>
                <a:gd name="connsiteY4" fmla="*/ 0 h 316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364" h="3164579">
                  <a:moveTo>
                    <a:pt x="0" y="0"/>
                  </a:moveTo>
                  <a:lnTo>
                    <a:pt x="3600364" y="0"/>
                  </a:lnTo>
                  <a:lnTo>
                    <a:pt x="3600364" y="3164579"/>
                  </a:lnTo>
                  <a:lnTo>
                    <a:pt x="0" y="3164579"/>
                  </a:lnTo>
                  <a:lnTo>
                    <a:pt x="0" y="0"/>
                  </a:lnTo>
                  <a:close/>
                </a:path>
              </a:pathLst>
            </a:custGeom>
            <a:solidFill>
              <a:schemeClr val="tx2">
                <a:lumMod val="20000"/>
                <a:lumOff val="80000"/>
                <a:alpha val="90000"/>
              </a:schemeClr>
            </a:solidFill>
          </p:spPr>
          <p:style>
            <a:lnRef idx="1">
              <a:schemeClr val="accent5">
                <a:tint val="40000"/>
                <a:alpha val="90000"/>
                <a:hueOff val="-7391754"/>
                <a:satOff val="-12816"/>
                <a:lumOff val="-1289"/>
                <a:alphaOff val="0"/>
              </a:schemeClr>
            </a:lnRef>
            <a:fillRef idx="1">
              <a:schemeClr val="accent5">
                <a:tint val="40000"/>
                <a:alpha val="90000"/>
                <a:hueOff val="-7391754"/>
                <a:satOff val="-12816"/>
                <a:lumOff val="-1289"/>
                <a:alphaOff val="0"/>
              </a:schemeClr>
            </a:fillRef>
            <a:effectRef idx="2">
              <a:schemeClr val="accent5">
                <a:tint val="40000"/>
                <a:alpha val="90000"/>
                <a:hueOff val="-7391754"/>
                <a:satOff val="-12816"/>
                <a:lumOff val="-1289"/>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717750" lvl="1" indent="-285750" algn="l" defTabSz="933450">
                <a:spcBef>
                  <a:spcPts val="1200"/>
                </a:spcBef>
                <a:spcAft>
                  <a:spcPts val="360"/>
                </a:spcAft>
                <a:buFont typeface="Wingdings" panose="05000000000000000000" pitchFamily="2" charset="2"/>
                <a:buChar char="p"/>
              </a:pPr>
              <a:endParaRPr lang="en-US" altLang="zh-TW" kern="1200" dirty="0">
                <a:solidFill>
                  <a:schemeClr val="tx2">
                    <a:lumMod val="7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323527" y="2067694"/>
            <a:ext cx="4005586" cy="2849498"/>
          </a:xfrm>
          <a:prstGeom prst="rect">
            <a:avLst/>
          </a:prstGeom>
        </p:spPr>
        <p:txBody>
          <a:bodyPr wrap="square">
            <a:spAutoFit/>
          </a:bodyPr>
          <a:lstStyle/>
          <a:p>
            <a:pPr marL="522287" lvl="1" indent="-342900" defTabSz="889000">
              <a:spcBef>
                <a:spcPts val="300"/>
              </a:spcBef>
              <a:buClr>
                <a:srgbClr val="0000FF"/>
              </a:buClr>
              <a:buFont typeface="Wingdings" panose="05000000000000000000" pitchFamily="2" charset="2"/>
              <a:buChar char="u"/>
            </a:pPr>
            <a:r>
              <a:rPr lang="zh-TW" altLang="en-US" sz="2000" b="1" dirty="0">
                <a:solidFill>
                  <a:srgbClr val="0000FF"/>
                </a:solidFill>
                <a:effectLst>
                  <a:glow rad="101600">
                    <a:schemeClr val="bg1">
                      <a:alpha val="60000"/>
                    </a:schemeClr>
                  </a:glow>
                </a:effectLst>
                <a:latin typeface="微軟正黑體" panose="020B0604030504040204" pitchFamily="34" charset="-120"/>
                <a:ea typeface="微軟正黑體" panose="020B0604030504040204" pitchFamily="34" charset="-120"/>
              </a:rPr>
              <a:t>預售</a:t>
            </a:r>
            <a:r>
              <a:rPr lang="zh-TW" altLang="en-US" sz="2000" b="1" dirty="0" smtClean="0">
                <a:solidFill>
                  <a:srgbClr val="0000FF"/>
                </a:solidFill>
                <a:effectLst>
                  <a:glow rad="101600">
                    <a:schemeClr val="bg1">
                      <a:alpha val="60000"/>
                    </a:schemeClr>
                  </a:glow>
                </a:effectLst>
                <a:latin typeface="微軟正黑體" panose="020B0604030504040204" pitchFamily="34" charset="-120"/>
                <a:ea typeface="微軟正黑體" panose="020B0604030504040204" pitchFamily="34" charset="-120"/>
              </a:rPr>
              <a:t>屋資訊及買賣定型化備查</a:t>
            </a:r>
            <a:endParaRPr lang="en-US" altLang="zh-TW" sz="2000" b="1" dirty="0" smtClean="0">
              <a:solidFill>
                <a:srgbClr val="0000FF"/>
              </a:solidFill>
              <a:effectLst>
                <a:glow rad="101600">
                  <a:schemeClr val="bg1">
                    <a:alpha val="60000"/>
                  </a:schemeClr>
                </a:glow>
              </a:effectLst>
              <a:latin typeface="微軟正黑體" panose="020B0604030504040204" pitchFamily="34" charset="-120"/>
              <a:ea typeface="微軟正黑體" panose="020B0604030504040204" pitchFamily="34" charset="-120"/>
            </a:endParaRPr>
          </a:p>
          <a:p>
            <a:pPr marL="536575" lvl="2" defTabSz="889000">
              <a:lnSpc>
                <a:spcPts val="2000"/>
              </a:lnSpc>
              <a:buClr>
                <a:srgbClr val="0000FF"/>
              </a:buClr>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1.</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時機：建照取得後</a:t>
            </a:r>
            <a:endParaRPr lang="en-US" altLang="zh-TW" dirty="0" smtClean="0">
              <a:solidFill>
                <a:schemeClr val="tx2">
                  <a:lumMod val="75000"/>
                </a:schemeClr>
              </a:solidFill>
              <a:latin typeface="微軟正黑體" panose="020B0604030504040204" pitchFamily="34" charset="-120"/>
              <a:ea typeface="微軟正黑體" panose="020B0604030504040204" pitchFamily="34" charset="-120"/>
            </a:endParaRPr>
          </a:p>
          <a:p>
            <a:pPr marL="1343025" lvl="2" indent="-806450" defTabSz="889000">
              <a:lnSpc>
                <a:spcPts val="2000"/>
              </a:lnSpc>
              <a:buClr>
                <a:srgbClr val="0000FF"/>
              </a:buClr>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違反：</a:t>
            </a: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3-15</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萬元</a:t>
            </a: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停止銷售；契約違反應記載，按戶棟另罰</a:t>
            </a:r>
            <a:endParaRPr lang="en-US" altLang="zh-TW" dirty="0" smtClean="0">
              <a:solidFill>
                <a:schemeClr val="tx2">
                  <a:lumMod val="75000"/>
                </a:schemeClr>
              </a:solidFill>
              <a:latin typeface="微軟正黑體" panose="020B0604030504040204" pitchFamily="34" charset="-120"/>
              <a:ea typeface="微軟正黑體" panose="020B0604030504040204" pitchFamily="34" charset="-120"/>
            </a:endParaRPr>
          </a:p>
          <a:p>
            <a:pPr marL="536575" lvl="2" indent="-357188" defTabSz="889000">
              <a:buClr>
                <a:srgbClr val="0000FF"/>
              </a:buClr>
              <a:buFont typeface="Wingdings" panose="05000000000000000000" pitchFamily="2" charset="2"/>
              <a:buChar char="u"/>
            </a:pPr>
            <a:r>
              <a:rPr lang="zh-TW" altLang="en-US" sz="2000" b="1" dirty="0" smtClean="0">
                <a:solidFill>
                  <a:srgbClr val="0000FF"/>
                </a:solidFill>
                <a:effectLst>
                  <a:glow rad="101600">
                    <a:schemeClr val="bg1">
                      <a:alpha val="60000"/>
                    </a:schemeClr>
                  </a:glow>
                </a:effectLst>
                <a:latin typeface="微軟正黑體" panose="020B0604030504040204" pitchFamily="34" charset="-120"/>
                <a:ea typeface="微軟正黑體" panose="020B0604030504040204" pitchFamily="34" charset="-120"/>
              </a:rPr>
              <a:t>實價登錄</a:t>
            </a:r>
            <a:endParaRPr lang="en-US" altLang="zh-TW" sz="2000" b="1" dirty="0" smtClean="0">
              <a:solidFill>
                <a:srgbClr val="0000FF"/>
              </a:solidFill>
              <a:effectLst>
                <a:glow rad="101600">
                  <a:schemeClr val="bg1">
                    <a:alpha val="60000"/>
                  </a:schemeClr>
                </a:glow>
              </a:effectLst>
              <a:latin typeface="微軟正黑體" panose="020B0604030504040204" pitchFamily="34" charset="-120"/>
              <a:ea typeface="微軟正黑體" panose="020B0604030504040204" pitchFamily="34" charset="-120"/>
            </a:endParaRPr>
          </a:p>
          <a:p>
            <a:pPr marL="177800" lvl="2" indent="358775" defTabSz="889000">
              <a:lnSpc>
                <a:spcPts val="2000"/>
              </a:lnSpc>
              <a:spcBef>
                <a:spcPts val="300"/>
              </a:spcBef>
              <a:buClr>
                <a:srgbClr val="0000FF"/>
              </a:buClr>
            </a:pPr>
            <a:r>
              <a:rPr lang="en-US" altLang="zh-TW" b="1" dirty="0" smtClean="0">
                <a:solidFill>
                  <a:schemeClr val="tx2">
                    <a:lumMod val="75000"/>
                  </a:schemeClr>
                </a:solidFill>
                <a:latin typeface="微軟正黑體" panose="020B0604030504040204" pitchFamily="34" charset="-120"/>
                <a:ea typeface="微軟正黑體" panose="020B0604030504040204" pitchFamily="34" charset="-120"/>
              </a:rPr>
              <a:t>1.</a:t>
            </a:r>
            <a:r>
              <a:rPr lang="zh-TW" altLang="en-US" b="1" dirty="0" smtClean="0">
                <a:solidFill>
                  <a:schemeClr val="tx2">
                    <a:lumMod val="75000"/>
                  </a:schemeClr>
                </a:solidFill>
                <a:latin typeface="微軟正黑體" panose="020B0604030504040204" pitchFamily="34" charset="-120"/>
                <a:ea typeface="微軟正黑體" panose="020B0604030504040204" pitchFamily="34" charset="-120"/>
              </a:rPr>
              <a:t>委託代銷經紀業免登</a:t>
            </a:r>
            <a:endParaRPr lang="en-US" altLang="zh-TW" b="1" dirty="0" smtClean="0">
              <a:solidFill>
                <a:schemeClr val="tx2">
                  <a:lumMod val="75000"/>
                </a:schemeClr>
              </a:solidFill>
              <a:latin typeface="微軟正黑體" panose="020B0604030504040204" pitchFamily="34" charset="-120"/>
              <a:ea typeface="微軟正黑體" panose="020B0604030504040204" pitchFamily="34" charset="-120"/>
            </a:endParaRPr>
          </a:p>
          <a:p>
            <a:pPr marL="536575" lvl="2" defTabSz="889000">
              <a:lnSpc>
                <a:spcPts val="2000"/>
              </a:lnSpc>
              <a:buClr>
                <a:srgbClr val="0000FF"/>
              </a:buClr>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時機：簽約日</a:t>
            </a: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+30</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天</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536575" lvl="2" defTabSz="889000">
              <a:lnSpc>
                <a:spcPts val="2000"/>
              </a:lnSpc>
              <a:buClr>
                <a:srgbClr val="0000FF"/>
              </a:buClr>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3.</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違反：依情況按戶棟罰</a:t>
            </a:r>
            <a:endParaRPr lang="en-US" altLang="zh-TW" dirty="0">
              <a:solidFill>
                <a:srgbClr val="0000FF"/>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450057" y="1059582"/>
            <a:ext cx="8243888" cy="400110"/>
          </a:xfrm>
          <a:prstGeom prst="rect">
            <a:avLst/>
          </a:prstGeom>
          <a:solidFill>
            <a:srgbClr val="F19B61"/>
          </a:solidFill>
          <a:ln>
            <a:solidFill>
              <a:schemeClr val="accent2">
                <a:lumMod val="60000"/>
                <a:lumOff val="4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latinLnBrk="0"/>
            <a:r>
              <a:rPr lang="zh-TW" altLang="en-US" sz="2000" dirty="0" smtClean="0">
                <a:solidFill>
                  <a:schemeClr val="tx2">
                    <a:lumMod val="50000"/>
                  </a:schemeClr>
                </a:solidFill>
                <a:latin typeface="微軟正黑體" panose="020B0604030504040204" pitchFamily="34" charset="-120"/>
                <a:ea typeface="微軟正黑體" panose="020B0604030504040204" pitchFamily="34" charset="-120"/>
              </a:rPr>
              <a:t>新制實施後，</a:t>
            </a:r>
            <a:r>
              <a:rPr lang="zh-TW" altLang="en-US" sz="2000" b="1" dirty="0" smtClean="0">
                <a:solidFill>
                  <a:srgbClr val="FFFF00"/>
                </a:solidFill>
                <a:latin typeface="微軟正黑體" panose="020B0604030504040204" pitchFamily="34" charset="-120"/>
                <a:ea typeface="微軟正黑體" panose="020B0604030504040204" pitchFamily="34" charset="-120"/>
              </a:rPr>
              <a:t>建物出賣人</a:t>
            </a:r>
            <a:r>
              <a:rPr lang="zh-TW" altLang="en-US" sz="2000" dirty="0" smtClean="0">
                <a:solidFill>
                  <a:schemeClr val="tx2">
                    <a:lumMod val="50000"/>
                  </a:schemeClr>
                </a:solidFill>
                <a:latin typeface="微軟正黑體" panose="020B0604030504040204" pitchFamily="34" charset="-120"/>
                <a:ea typeface="微軟正黑體" panose="020B0604030504040204" pitchFamily="34" charset="-120"/>
              </a:rPr>
              <a:t>或</a:t>
            </a:r>
            <a:r>
              <a:rPr lang="zh-TW" altLang="en-US" sz="2000" b="1" dirty="0" smtClean="0">
                <a:solidFill>
                  <a:srgbClr val="FFFFFF"/>
                </a:solidFill>
                <a:latin typeface="微軟正黑體" panose="020B0604030504040204" pitchFamily="34" charset="-120"/>
                <a:ea typeface="微軟正黑體" panose="020B0604030504040204" pitchFamily="34" charset="-120"/>
              </a:rPr>
              <a:t>代銷經紀業</a:t>
            </a:r>
            <a:r>
              <a:rPr lang="zh-TW" altLang="en-US" sz="2000" dirty="0" smtClean="0">
                <a:solidFill>
                  <a:schemeClr val="tx2">
                    <a:lumMod val="50000"/>
                  </a:schemeClr>
                </a:solidFill>
                <a:latin typeface="微軟正黑體" panose="020B0604030504040204" pitchFamily="34" charset="-120"/>
                <a:ea typeface="微軟正黑體" panose="020B0604030504040204" pitchFamily="34" charset="-120"/>
              </a:rPr>
              <a:t>依規應辦理事項</a:t>
            </a:r>
            <a:endParaRPr lang="zh-TW" altLang="en-US" sz="2000"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4644008" y="2076837"/>
            <a:ext cx="4022438" cy="2554545"/>
          </a:xfrm>
          <a:prstGeom prst="rect">
            <a:avLst/>
          </a:prstGeom>
        </p:spPr>
        <p:txBody>
          <a:bodyPr wrap="square">
            <a:spAutoFit/>
          </a:bodyPr>
          <a:lstStyle/>
          <a:p>
            <a:pPr marL="522287" lvl="1" indent="-342900" defTabSz="889000">
              <a:spcBef>
                <a:spcPts val="900"/>
              </a:spcBef>
              <a:buClr>
                <a:schemeClr val="accent4">
                  <a:lumMod val="50000"/>
                </a:schemeClr>
              </a:buClr>
              <a:buFont typeface="Wingdings" panose="05000000000000000000" pitchFamily="2" charset="2"/>
              <a:buChar char="u"/>
            </a:pPr>
            <a:r>
              <a:rPr lang="zh-TW" altLang="en-US" sz="2000" b="1" dirty="0" smtClean="0">
                <a:solidFill>
                  <a:schemeClr val="accent2">
                    <a:lumMod val="50000"/>
                  </a:schemeClr>
                </a:solidFill>
                <a:effectLst>
                  <a:glow rad="101600">
                    <a:schemeClr val="accent2">
                      <a:lumMod val="20000"/>
                      <a:lumOff val="80000"/>
                      <a:alpha val="60000"/>
                    </a:schemeClr>
                  </a:glow>
                </a:effectLst>
                <a:latin typeface="微軟正黑體" panose="020B0604030504040204" pitchFamily="34" charset="-120"/>
                <a:ea typeface="微軟正黑體" panose="020B0604030504040204" pitchFamily="34" charset="-120"/>
              </a:rPr>
              <a:t>非常態營業處所或代銷契約備查</a:t>
            </a:r>
            <a:endParaRPr lang="en-US" altLang="zh-TW" sz="2000" b="1" dirty="0">
              <a:solidFill>
                <a:schemeClr val="accent2">
                  <a:lumMod val="50000"/>
                </a:schemeClr>
              </a:solidFill>
              <a:effectLst>
                <a:glow rad="101600">
                  <a:schemeClr val="accent2">
                    <a:lumMod val="20000"/>
                    <a:lumOff val="80000"/>
                    <a:alpha val="60000"/>
                  </a:schemeClr>
                </a:glow>
              </a:effectLst>
              <a:latin typeface="微軟正黑體" panose="020B0604030504040204" pitchFamily="34" charset="-120"/>
              <a:ea typeface="微軟正黑體" panose="020B0604030504040204" pitchFamily="34" charset="-120"/>
            </a:endParaRPr>
          </a:p>
          <a:p>
            <a:pPr marL="1404000" lvl="2" indent="-864000" defTabSz="889000">
              <a:spcBef>
                <a:spcPts val="300"/>
              </a:spcBef>
              <a:buClr>
                <a:schemeClr val="accent4">
                  <a:lumMod val="50000"/>
                </a:schemeClr>
              </a:buClr>
              <a:tabLst>
                <a:tab pos="985838" algn="l"/>
              </a:tabLst>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1.</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時機：與建商簽約或設立後</a:t>
            </a: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30</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天</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536575" lvl="2" defTabSz="889000">
              <a:buClr>
                <a:schemeClr val="accent4">
                  <a:lumMod val="50000"/>
                </a:schemeClr>
              </a:buClr>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違反</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3-15</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萬元</a:t>
            </a: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限改</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536575" lvl="2" indent="-357188" defTabSz="889000">
              <a:spcBef>
                <a:spcPts val="600"/>
              </a:spcBef>
              <a:buClr>
                <a:schemeClr val="accent4">
                  <a:lumMod val="50000"/>
                </a:schemeClr>
              </a:buClr>
              <a:buFont typeface="Wingdings" panose="05000000000000000000" pitchFamily="2" charset="2"/>
              <a:buChar char="u"/>
            </a:pPr>
            <a:r>
              <a:rPr lang="zh-TW" altLang="en-US" sz="2000" b="1" dirty="0">
                <a:solidFill>
                  <a:schemeClr val="accent2">
                    <a:lumMod val="50000"/>
                  </a:schemeClr>
                </a:solidFill>
                <a:effectLst>
                  <a:glow rad="101600">
                    <a:schemeClr val="accent2">
                      <a:lumMod val="20000"/>
                      <a:lumOff val="80000"/>
                      <a:alpha val="60000"/>
                    </a:schemeClr>
                  </a:glow>
                </a:effectLst>
                <a:latin typeface="微軟正黑體" panose="020B0604030504040204" pitchFamily="34" charset="-120"/>
                <a:ea typeface="微軟正黑體" panose="020B0604030504040204" pitchFamily="34" charset="-120"/>
              </a:rPr>
              <a:t>實價登錄</a:t>
            </a:r>
            <a:endParaRPr lang="en-US" altLang="zh-TW" sz="2000" b="1" dirty="0">
              <a:solidFill>
                <a:schemeClr val="accent2">
                  <a:lumMod val="50000"/>
                </a:schemeClr>
              </a:solidFill>
              <a:effectLst>
                <a:glow rad="101600">
                  <a:schemeClr val="accent2">
                    <a:lumMod val="20000"/>
                    <a:lumOff val="80000"/>
                    <a:alpha val="60000"/>
                  </a:schemeClr>
                </a:glow>
              </a:effectLst>
              <a:latin typeface="微軟正黑體" panose="020B0604030504040204" pitchFamily="34" charset="-120"/>
              <a:ea typeface="微軟正黑體" panose="020B0604030504040204" pitchFamily="34" charset="-120"/>
            </a:endParaRPr>
          </a:p>
          <a:p>
            <a:pPr marL="536575" lvl="2" defTabSz="889000">
              <a:spcBef>
                <a:spcPts val="300"/>
              </a:spcBef>
              <a:buClr>
                <a:schemeClr val="accent4">
                  <a:lumMod val="50000"/>
                </a:schemeClr>
              </a:buClr>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1.</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時機</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：簽約日</a:t>
            </a:r>
            <a:r>
              <a:rPr lang="en-US" altLang="zh-TW" dirty="0">
                <a:solidFill>
                  <a:schemeClr val="tx2">
                    <a:lumMod val="75000"/>
                  </a:schemeClr>
                </a:solidFill>
                <a:latin typeface="微軟正黑體" panose="020B0604030504040204" pitchFamily="34" charset="-120"/>
                <a:ea typeface="微軟正黑體" panose="020B0604030504040204" pitchFamily="34" charset="-120"/>
              </a:rPr>
              <a:t>+30</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天</a:t>
            </a:r>
            <a:endParaRPr lang="en-US" altLang="zh-TW" dirty="0">
              <a:solidFill>
                <a:schemeClr val="tx2">
                  <a:lumMod val="75000"/>
                </a:schemeClr>
              </a:solidFill>
              <a:latin typeface="微軟正黑體" panose="020B0604030504040204" pitchFamily="34" charset="-120"/>
              <a:ea typeface="微軟正黑體" panose="020B0604030504040204" pitchFamily="34" charset="-120"/>
            </a:endParaRPr>
          </a:p>
          <a:p>
            <a:pPr marL="536575" lvl="2" defTabSz="889000">
              <a:buClr>
                <a:schemeClr val="accent4">
                  <a:lumMod val="50000"/>
                </a:schemeClr>
              </a:buClr>
            </a:pPr>
            <a:r>
              <a:rPr lang="en-US" altLang="zh-TW" dirty="0" smtClean="0">
                <a:solidFill>
                  <a:schemeClr val="tx2">
                    <a:lumMod val="75000"/>
                  </a:schemeClr>
                </a:solidFill>
                <a:latin typeface="微軟正黑體" panose="020B0604030504040204" pitchFamily="34" charset="-120"/>
                <a:ea typeface="微軟正黑體" panose="020B0604030504040204" pitchFamily="34" charset="-120"/>
              </a:rPr>
              <a:t>2.</a:t>
            </a:r>
            <a:r>
              <a:rPr lang="zh-TW" altLang="en-US" dirty="0" smtClean="0">
                <a:solidFill>
                  <a:schemeClr val="tx2">
                    <a:lumMod val="75000"/>
                  </a:schemeClr>
                </a:solidFill>
                <a:latin typeface="微軟正黑體" panose="020B0604030504040204" pitchFamily="34" charset="-120"/>
                <a:ea typeface="微軟正黑體" panose="020B0604030504040204" pitchFamily="34" charset="-120"/>
              </a:rPr>
              <a:t>違反</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：依情況按戶棟罰</a:t>
            </a:r>
            <a:endParaRPr lang="zh-TW" altLang="en-US" dirty="0"/>
          </a:p>
        </p:txBody>
      </p:sp>
    </p:spTree>
    <p:extLst>
      <p:ext uri="{BB962C8B-B14F-4D97-AF65-F5344CB8AC3E}">
        <p14:creationId xmlns:p14="http://schemas.microsoft.com/office/powerpoint/2010/main" val="2847559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print">
            <a:extLst>
              <a:ext uri="{BEBA8EAE-BF5A-486C-A8C5-ECC9F3942E4B}">
                <a14:imgProps xmlns:a14="http://schemas.microsoft.com/office/drawing/2010/main">
                  <a14:imgLayer r:embed="rId3">
                    <a14:imgEffect>
                      <a14:backgroundRemoval t="8364" b="99909" l="4091" r="97364">
                        <a14:foregroundMark x1="20773" y1="83727" x2="19000" y2="86273"/>
                        <a14:foregroundMark x1="19318" y1="82455" x2="17955" y2="87909"/>
                        <a14:foregroundMark x1="18364" y1="85182" x2="18773" y2="85636"/>
                        <a14:foregroundMark x1="25318" y1="95909" x2="26273" y2="89182"/>
                        <a14:foregroundMark x1="26182" y1="88545" x2="25864" y2="90636"/>
                        <a14:foregroundMark x1="19091" y1="93636" x2="19091" y2="93636"/>
                        <a14:foregroundMark x1="11182" y1="92364" x2="8136" y2="99909"/>
                      </a14:backgroundRemoval>
                    </a14:imgEffect>
                  </a14:imgLayer>
                </a14:imgProps>
              </a:ext>
              <a:ext uri="{28A0092B-C50C-407E-A947-70E740481C1C}">
                <a14:useLocalDpi xmlns:a14="http://schemas.microsoft.com/office/drawing/2010/main" val="0"/>
              </a:ext>
            </a:extLst>
          </a:blip>
          <a:stretch>
            <a:fillRect/>
          </a:stretch>
        </p:blipFill>
        <p:spPr>
          <a:xfrm>
            <a:off x="1043608" y="291390"/>
            <a:ext cx="5904656" cy="2952328"/>
          </a:xfrm>
          <a:prstGeom prst="rect">
            <a:avLst/>
          </a:prstGeom>
          <a:effectLst>
            <a:outerShdw blurRad="736600" dist="50800" dir="5400000" algn="ctr" rotWithShape="0">
              <a:schemeClr val="tx2">
                <a:lumMod val="75000"/>
                <a:alpha val="0"/>
              </a:schemeClr>
            </a:outerShdw>
          </a:effectLst>
        </p:spPr>
      </p:pic>
      <p:sp>
        <p:nvSpPr>
          <p:cNvPr id="3" name="投影片編號版面配置區 2"/>
          <p:cNvSpPr>
            <a:spLocks noGrp="1"/>
          </p:cNvSpPr>
          <p:nvPr>
            <p:ph type="sldNum" sz="quarter" idx="12"/>
          </p:nvPr>
        </p:nvSpPr>
        <p:spPr>
          <a:xfrm>
            <a:off x="8621538" y="4746178"/>
            <a:ext cx="342950" cy="273844"/>
          </a:xfrm>
        </p:spPr>
        <p:txBody>
          <a:bodyPr/>
          <a:lstStyle/>
          <a:p>
            <a:fld id="{D2C41AFA-2B69-43B3-B79D-A75CCD4BFB46}" type="slidenum">
              <a:rPr lang="zh-TW" altLang="en-US" smtClean="0">
                <a:solidFill>
                  <a:prstClr val="black">
                    <a:tint val="75000"/>
                  </a:prstClr>
                </a:solidFill>
              </a:rPr>
              <a:pPr/>
              <a:t>36</a:t>
            </a:fld>
            <a:endParaRPr lang="zh-TW" altLang="en-US" dirty="0">
              <a:solidFill>
                <a:prstClr val="black">
                  <a:tint val="75000"/>
                </a:prstClr>
              </a:solidFill>
            </a:endParaRPr>
          </a:p>
        </p:txBody>
      </p:sp>
      <p:sp>
        <p:nvSpPr>
          <p:cNvPr id="7" name="文字方塊 6"/>
          <p:cNvSpPr txBox="1"/>
          <p:nvPr/>
        </p:nvSpPr>
        <p:spPr>
          <a:xfrm>
            <a:off x="2987824" y="3344674"/>
            <a:ext cx="2376264" cy="954107"/>
          </a:xfrm>
          <a:prstGeom prst="rect">
            <a:avLst/>
          </a:prstGeom>
          <a:noFill/>
        </p:spPr>
        <p:txBody>
          <a:bodyPr wrap="square" rtlCol="0">
            <a:spAutoFit/>
          </a:bodyPr>
          <a:lstStyle/>
          <a:p>
            <a:pPr algn="ctr"/>
            <a:r>
              <a:rPr lang="zh-TW" altLang="en-US" sz="2800" b="1" dirty="0">
                <a:solidFill>
                  <a:schemeClr val="tx2">
                    <a:lumMod val="75000"/>
                  </a:schemeClr>
                </a:solidFill>
                <a:latin typeface="微軟正黑體" panose="020B0604030504040204" pitchFamily="34" charset="-120"/>
                <a:ea typeface="微軟正黑體" panose="020B0604030504040204" pitchFamily="34" charset="-120"/>
              </a:rPr>
              <a:t>簡 報 結 束</a:t>
            </a:r>
            <a:endParaRPr lang="en-US" altLang="zh-TW" sz="2800" b="1" dirty="0">
              <a:solidFill>
                <a:schemeClr val="tx2">
                  <a:lumMod val="75000"/>
                </a:schemeClr>
              </a:solidFill>
              <a:latin typeface="微軟正黑體" panose="020B0604030504040204" pitchFamily="34" charset="-120"/>
              <a:ea typeface="微軟正黑體" panose="020B0604030504040204" pitchFamily="34" charset="-120"/>
            </a:endParaRPr>
          </a:p>
          <a:p>
            <a:pPr algn="ctr"/>
            <a:r>
              <a:rPr lang="zh-TW" altLang="en-US" sz="2800" b="1" dirty="0">
                <a:solidFill>
                  <a:schemeClr val="tx2">
                    <a:lumMod val="75000"/>
                  </a:schemeClr>
                </a:solidFill>
                <a:latin typeface="微軟正黑體" panose="020B0604030504040204" pitchFamily="34" charset="-120"/>
                <a:ea typeface="微軟正黑體" panose="020B0604030504040204" pitchFamily="34" charset="-120"/>
              </a:rPr>
              <a:t>敬 請 指 教</a:t>
            </a:r>
          </a:p>
        </p:txBody>
      </p:sp>
      <p:pic>
        <p:nvPicPr>
          <p:cNvPr id="8" name="圖片 7"/>
          <p:cNvPicPr>
            <a:picLocks noChangeAspect="1"/>
          </p:cNvPicPr>
          <p:nvPr/>
        </p:nvPicPr>
        <p:blipFill>
          <a:blip r:embed="rId4"/>
          <a:stretch>
            <a:fillRect/>
          </a:stretch>
        </p:blipFill>
        <p:spPr>
          <a:xfrm>
            <a:off x="8100392" y="4991447"/>
            <a:ext cx="969348" cy="103641"/>
          </a:xfrm>
          <a:prstGeom prst="rect">
            <a:avLst/>
          </a:prstGeom>
        </p:spPr>
      </p:pic>
    </p:spTree>
    <p:extLst>
      <p:ext uri="{BB962C8B-B14F-4D97-AF65-F5344CB8AC3E}">
        <p14:creationId xmlns:p14="http://schemas.microsoft.com/office/powerpoint/2010/main" val="3776075833"/>
      </p:ext>
    </p:extLst>
  </p:cSld>
  <p:clrMapOvr>
    <a:masterClrMapping/>
  </p:clrMapOvr>
</p:sld>
</file>

<file path=ppt/theme/theme1.xml><?xml version="1.0" encoding="utf-8"?>
<a:theme xmlns:a="http://schemas.openxmlformats.org/drawingml/2006/main" name="3_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rtlCol="0" anchor="ctr">
        <a:spAutoFit/>
      </a:bodyPr>
      <a:lstStyle>
        <a:defPPr algn="ctr" latinLnBrk="0">
          <a:defRPr sz="2000" dirty="0"/>
        </a:defPPr>
      </a:lstStyle>
      <a:style>
        <a:lnRef idx="2">
          <a:schemeClr val="accent4"/>
        </a:lnRef>
        <a:fillRef idx="1">
          <a:schemeClr val="lt1"/>
        </a:fillRef>
        <a:effectRef idx="0">
          <a:schemeClr val="accent4"/>
        </a:effectRef>
        <a:fontRef idx="minor">
          <a:schemeClr val="dk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27566</TotalTime>
  <Words>3090</Words>
  <Application>Microsoft Office PowerPoint</Application>
  <PresentationFormat>如螢幕大小 (16:9)</PresentationFormat>
  <Paragraphs>408</Paragraphs>
  <Slides>36</Slides>
  <Notes>9</Notes>
  <HiddenSlides>0</HiddenSlides>
  <MMClips>0</MMClips>
  <ScaleCrop>false</ScaleCrop>
  <HeadingPairs>
    <vt:vector size="6" baseType="variant">
      <vt:variant>
        <vt:lpstr>使用字型</vt:lpstr>
      </vt:variant>
      <vt:variant>
        <vt:i4>17</vt:i4>
      </vt:variant>
      <vt:variant>
        <vt:lpstr>佈景主題</vt:lpstr>
      </vt:variant>
      <vt:variant>
        <vt:i4>1</vt:i4>
      </vt:variant>
      <vt:variant>
        <vt:lpstr>投影片標題</vt:lpstr>
      </vt:variant>
      <vt:variant>
        <vt:i4>36</vt:i4>
      </vt:variant>
    </vt:vector>
  </HeadingPairs>
  <TitlesOfParts>
    <vt:vector size="54" baseType="lpstr">
      <vt:lpstr>Adobe 繁黑體 Std B</vt:lpstr>
      <vt:lpstr>Microsoft YaHei</vt:lpstr>
      <vt:lpstr>Montserrat</vt:lpstr>
      <vt:lpstr>Montserrat Light</vt:lpstr>
      <vt:lpstr>MS Gothic</vt:lpstr>
      <vt:lpstr>宋体</vt:lpstr>
      <vt:lpstr>微軟正黑體</vt:lpstr>
      <vt:lpstr>微軟正黑體 Light</vt:lpstr>
      <vt:lpstr>新細明體</vt:lpstr>
      <vt:lpstr>Arial</vt:lpstr>
      <vt:lpstr>Calibri</vt:lpstr>
      <vt:lpstr>Calibri Light</vt:lpstr>
      <vt:lpstr>Impact</vt:lpstr>
      <vt:lpstr>Times New Roman</vt:lpstr>
      <vt:lpstr>Webdings</vt:lpstr>
      <vt:lpstr>Wingdings</vt:lpstr>
      <vt:lpstr>Wingdings 3</vt:lpstr>
      <vt:lpstr>3_Office 佈景主題</vt:lpstr>
      <vt:lpstr>PowerPoint 簡報</vt:lpstr>
      <vt:lpstr>簡 報 大 綱</vt:lpstr>
      <vt:lpstr>序言</vt:lpstr>
      <vt:lpstr> 低利+資金狂潮</vt:lpstr>
      <vt:lpstr> 投機(投資)排擠自住</vt:lpstr>
      <vt:lpstr> 健全房地產市場方案</vt:lpstr>
      <vt:lpstr>實登地政三法修正</vt:lpstr>
      <vt:lpstr> 實價登錄大事紀</vt:lpstr>
      <vt:lpstr>實登地政三法      平均地權條例為主</vt:lpstr>
      <vt:lpstr>預售屋銷售資訊備查</vt:lpstr>
      <vt:lpstr> 預售屋銷售行為管理</vt:lpstr>
      <vt:lpstr> 預售屋銷售行為管理</vt:lpstr>
      <vt:lpstr> 預售屋銷售行為管理</vt:lpstr>
      <vt:lpstr>小試身手 Part1</vt:lpstr>
      <vt:lpstr>小試身手 Part1</vt:lpstr>
      <vt:lpstr>小試身手 Part1</vt:lpstr>
      <vt:lpstr>紅單管理</vt:lpstr>
      <vt:lpstr> 預售屋銷售行為管理</vt:lpstr>
      <vt:lpstr> 預售屋銷售行為管理</vt:lpstr>
      <vt:lpstr>小試身手 Part2</vt:lpstr>
      <vt:lpstr>非常態營業處所備查</vt:lpstr>
      <vt:lpstr> 預售屋銷售行為管理</vt:lpstr>
      <vt:lpstr> 預售屋銷售行為管理</vt:lpstr>
      <vt:lpstr>小試身手 Part3</vt:lpstr>
      <vt:lpstr>小試身手 Part3</vt:lpstr>
      <vt:lpstr>小試身手 Part3</vt:lpstr>
      <vt:lpstr>實價登錄調整</vt:lpstr>
      <vt:lpstr> 實價登錄調整</vt:lpstr>
      <vt:lpstr>實價登錄調整-罰則</vt:lpstr>
      <vt:lpstr>預售屋行政管理流程時間序</vt:lpstr>
      <vt:lpstr>實價登錄規範一覽表</vt:lpstr>
      <vt:lpstr>實價登錄新舊制 緩衝調整時間表</vt:lpstr>
      <vt:lpstr>小試身手 Part4</vt:lpstr>
      <vt:lpstr>小試身手 Part4</vt:lpstr>
      <vt:lpstr>小  結</vt:lpstr>
      <vt:lpstr>PowerPoint 簡報</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侯沛渝</dc:creator>
  <cp:lastModifiedBy>蔡孟娟</cp:lastModifiedBy>
  <cp:revision>1388</cp:revision>
  <cp:lastPrinted>2018-10-23T02:12:30Z</cp:lastPrinted>
  <dcterms:created xsi:type="dcterms:W3CDTF">2014-04-01T16:27:38Z</dcterms:created>
  <dcterms:modified xsi:type="dcterms:W3CDTF">2021-06-21T06:41:14Z</dcterms:modified>
</cp:coreProperties>
</file>